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21"/>
  </p:notesMasterIdLst>
  <p:sldIdLst>
    <p:sldId id="1003" r:id="rId3"/>
    <p:sldId id="1025" r:id="rId4"/>
    <p:sldId id="993" r:id="rId5"/>
    <p:sldId id="1029" r:id="rId6"/>
    <p:sldId id="1010" r:id="rId7"/>
    <p:sldId id="1030" r:id="rId8"/>
    <p:sldId id="1035" r:id="rId9"/>
    <p:sldId id="1007" r:id="rId10"/>
    <p:sldId id="1026" r:id="rId11"/>
    <p:sldId id="1036" r:id="rId12"/>
    <p:sldId id="1037" r:id="rId13"/>
    <p:sldId id="1039" r:id="rId14"/>
    <p:sldId id="1002" r:id="rId15"/>
    <p:sldId id="1038" r:id="rId16"/>
    <p:sldId id="1032" r:id="rId17"/>
    <p:sldId id="1040" r:id="rId18"/>
    <p:sldId id="1041" r:id="rId19"/>
    <p:sldId id="9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1C964BA-2BFC-4C67-A040-3A74471A372D}">
          <p14:sldIdLst>
            <p14:sldId id="1003"/>
            <p14:sldId id="1025"/>
            <p14:sldId id="993"/>
            <p14:sldId id="1029"/>
            <p14:sldId id="1010"/>
            <p14:sldId id="1030"/>
            <p14:sldId id="1035"/>
            <p14:sldId id="1007"/>
            <p14:sldId id="1026"/>
            <p14:sldId id="1036"/>
            <p14:sldId id="1037"/>
            <p14:sldId id="1039"/>
            <p14:sldId id="1002"/>
            <p14:sldId id="1038"/>
            <p14:sldId id="1032"/>
            <p14:sldId id="1040"/>
            <p14:sldId id="1041"/>
          </p14:sldIdLst>
        </p14:section>
        <p14:section name="Engagé et communautaire" id="{D7CF3743-4F13-4DE7-A07B-AC0B95F273CA}">
          <p14:sldIdLst>
            <p14:sldId id="9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D602F"/>
    <a:srgbClr val="143CC8"/>
    <a:srgbClr val="2025E4"/>
    <a:srgbClr val="007CA8"/>
    <a:srgbClr val="00A4DE"/>
    <a:srgbClr val="00A1DA"/>
    <a:srgbClr val="FC4810"/>
    <a:srgbClr val="991747"/>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8" autoAdjust="0"/>
    <p:restoredTop sz="94660"/>
  </p:normalViewPr>
  <p:slideViewPr>
    <p:cSldViewPr snapToGrid="0">
      <p:cViewPr varScale="1">
        <p:scale>
          <a:sx n="78" d="100"/>
          <a:sy n="78" d="100"/>
        </p:scale>
        <p:origin x="638" y="5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27T13:27:45.836"/>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0 3368 0 0,'0'0'0'0'0,"0"0"0"0"0,0 0-1074 0 0,0 0 247 0 0,0 0-419 0 0,0 0 1180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24"/>
    </inkml:context>
    <inkml:brush xml:id="br0">
      <inkml:brushProperty name="width" value="0.05" units="cm"/>
      <inkml:brushProperty name="height" value="0.05" units="cm"/>
    </inkml:brush>
  </inkml:definitions>
  <inkml:trace contextRef="#ctx0" brushRef="#br0">0 9 3024 0 0,'0'0'2048'0'0,"0"0"-1716"0"0,0 0-332 0 0,0 0-432 0 0,0 0-220 0 0,0 0-272 0 0,0 0 168 0 0,0 0 312 0 0,0 0 248 0 0,0 0 64 0 0,0 0-192 0 0,0-8-276 0 0,0 9-248 0 0,0 1 752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24"/>
    </inkml:context>
    <inkml:brush xml:id="br0">
      <inkml:brushProperty name="width" value="0.05" units="cm"/>
      <inkml:brushProperty name="height" value="0.05" units="cm"/>
    </inkml:brush>
  </inkml:definitions>
  <inkml:trace contextRef="#ctx0" brushRef="#br0">0 9 3024 0 0,'0'0'2048'0'0,"0"0"-1716"0"0,0 0-332 0 0,0 0-432 0 0,0 0-220 0 0,0 0-272 0 0,0 0 168 0 0,0 0 312 0 0,0 0 248 0 0,0 0 64 0 0,0 0-192 0 0,0-8-276 0 0,0 9-248 0 0,0 1 752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27T13:27:49.517"/>
    </inkml:context>
    <inkml:brush xml:id="br0">
      <inkml:brushProperty name="width" value="0.1" units="cm"/>
      <inkml:brushProperty name="height" value="0.1" units="cm"/>
      <inkml:brushProperty name="color" value="#AE198D"/>
      <inkml:brushProperty name="inkEffects" value="galaxy"/>
      <inkml:brushProperty name="anchorX" value="-1270"/>
      <inkml:brushProperty name="anchorY" value="-1270"/>
      <inkml:brushProperty name="scaleFactor" value="0.5"/>
    </inkml:brush>
  </inkml:definitions>
  <inkml:trace contextRef="#ctx0" brushRef="#br0">0 1 3476 0 0,'0'0'0'0'0,"0"0"0"0"0,0 0-924 0 0,0 0 373 0 0,0 0 79 0 0,0 0-84 0 0,0 0-188 0 0,0 0 592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1-31T14:25:20.426"/>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1 1088 0 0,'0'0'0'0'0,"0"0"-835"0"0,0 0 727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1-31T14:25:20.426"/>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1 1088 0 0,'0'0'0'0'0,"0"0"-835"0"0,0 0 727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1-31T14:25:20.426"/>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1 1088 0 0,'0'0'0'0'0,"0"0"-835"0"0,0 0 727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25T14:03:58.289"/>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2 10 1608 0 0,'0'0'0'0'0,"0"0"1012"0"0,0 0-910 0 0,0 0 153 0 0,0 0-431 0 0,0 0-257 0 0,0 0 82 0 0,0 0 204 0 0,0 0 69 0 0,0 0-2 0 0,2-3 1 0 0,-1 1 25 0 0,0 0-51 0 0,0 0-162 0 0,-2 2-311 0 0,-1 0-71 0 0,-1 1 782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13"/>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0 0 2876 0 0,'0'0'0'0'0,"0"0"104"0"0,0 0-228 0 0,0 0-295 0 0,0 0-18 0 0,0 0 150 0 0,0 0 143 0 0,0 0 93 0 0,0 0-100 0 0,0 0-367 0 0,0 0-156 0 0,0 0 580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23"/>
    </inkml:context>
    <inkml:brush xml:id="br0">
      <inkml:brushProperty name="width" value="0.05" units="cm"/>
      <inkml:brushProperty name="height" value="0.05" units="cm"/>
    </inkml:brush>
  </inkml:definitions>
  <inkml:trace contextRef="#ctx0" brushRef="#br0">1 1 1724 0 0,'0'0'276'0'0,"0"0"-276"0"0,0 0-384 0 0,0 0-60 0 0,0 0-28 0 0,0 0 164 0 0,0 0 228 0 0,0 0 32 0 0,0 0-140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6-10T06:43:09.724"/>
    </inkml:context>
    <inkml:brush xml:id="br0">
      <inkml:brushProperty name="width" value="0.05" units="cm"/>
      <inkml:brushProperty name="height" value="0.05" units="cm"/>
    </inkml:brush>
  </inkml:definitions>
  <inkml:trace contextRef="#ctx0" brushRef="#br0">0 9 3024 0 0,'0'0'2048'0'0,"0"0"-1716"0"0,0 0-332 0 0,0 0-432 0 0,0 0-220 0 0,0 0-272 0 0,0 0 168 0 0,0 0 312 0 0,0 0 248 0 0,0 0 64 0 0,0 0-192 0 0,0-8-276 0 0,0 9-248 0 0,0 1 752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1428FB-A586-4456-B3B9-9F68C4FE0B71}" type="datetimeFigureOut">
              <a:rPr lang="fr-BE" smtClean="0"/>
              <a:t>20-04-23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00B8D-BC28-4CD1-BF64-557E2B22C718}" type="slidenum">
              <a:rPr lang="fr-BE" smtClean="0"/>
              <a:t>‹N°›</a:t>
            </a:fld>
            <a:endParaRPr lang="fr-BE"/>
          </a:p>
        </p:txBody>
      </p:sp>
    </p:spTree>
    <p:extLst>
      <p:ext uri="{BB962C8B-B14F-4D97-AF65-F5344CB8AC3E}">
        <p14:creationId xmlns:p14="http://schemas.microsoft.com/office/powerpoint/2010/main" val="3010733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FD602F"/>
                </a:solidFill>
              </a:rPr>
              <a:t>Une attention particulière sera portée aux projets de commerces partagés (et colocation commerciale), ceux dont l’activité promeut les circuits courts et/ou produits locaux ainsi qu’à l’innovation et la créativité des projets..</a:t>
            </a:r>
          </a:p>
          <a:p>
            <a:endParaRPr lang="fr-BE" dirty="0"/>
          </a:p>
        </p:txBody>
      </p:sp>
      <p:sp>
        <p:nvSpPr>
          <p:cNvPr id="4" name="Espace réservé du numéro de diapositive 3"/>
          <p:cNvSpPr>
            <a:spLocks noGrp="1"/>
          </p:cNvSpPr>
          <p:nvPr>
            <p:ph type="sldNum" sz="quarter" idx="5"/>
          </p:nvPr>
        </p:nvSpPr>
        <p:spPr/>
        <p:txBody>
          <a:bodyPr/>
          <a:lstStyle/>
          <a:p>
            <a:fld id="{8A800B8D-BC28-4CD1-BF64-557E2B22C718}" type="slidenum">
              <a:rPr lang="fr-BE" smtClean="0"/>
              <a:t>3</a:t>
            </a:fld>
            <a:endParaRPr lang="fr-BE"/>
          </a:p>
        </p:txBody>
      </p:sp>
    </p:spTree>
    <p:extLst>
      <p:ext uri="{BB962C8B-B14F-4D97-AF65-F5344CB8AC3E}">
        <p14:creationId xmlns:p14="http://schemas.microsoft.com/office/powerpoint/2010/main" val="138638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800B8D-BC28-4CD1-BF64-557E2B22C718}"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3462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800B8D-BC28-4CD1-BF64-557E2B22C718}"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316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989013" indent="-360363">
              <a:lnSpc>
                <a:spcPct val="100000"/>
              </a:lnSpc>
              <a:spcBef>
                <a:spcPts val="0"/>
              </a:spcBef>
              <a:buFont typeface="Wingdings" panose="05000000000000000000" pitchFamily="2" charset="2"/>
              <a:buChar char="§"/>
            </a:pPr>
            <a:r>
              <a:rPr lang="fr-FR" sz="1200" dirty="0"/>
              <a:t>soit d’une expérience suffisante en tant qu’indépendant (minimum 3 années à titre principal   ou 5 ans à titre complémentaire) et de préférence dans le secteur du commerce ;</a:t>
            </a:r>
          </a:p>
          <a:p>
            <a:pPr marL="971550" indent="-342900">
              <a:lnSpc>
                <a:spcPct val="100000"/>
              </a:lnSpc>
              <a:spcBef>
                <a:spcPts val="0"/>
              </a:spcBef>
              <a:buFont typeface="Wingdings" panose="05000000000000000000" pitchFamily="2" charset="2"/>
              <a:buChar char="§"/>
            </a:pPr>
            <a:r>
              <a:rPr lang="fr-FR" sz="1200" dirty="0"/>
              <a:t>soit d’une formation supérieure à orientation économique/de gestion permettant de monter et de développer un projet d'entreprise seul.</a:t>
            </a:r>
          </a:p>
          <a:p>
            <a:pPr marL="285750" indent="254000">
              <a:lnSpc>
                <a:spcPct val="100000"/>
              </a:lnSpc>
              <a:spcBef>
                <a:spcPts val="0"/>
              </a:spcBef>
              <a:buFont typeface="Wingdings" panose="05000000000000000000" pitchFamily="2" charset="2"/>
              <a:buChar char="Ø"/>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solidFill>
                  <a:srgbClr val="FD602F"/>
                </a:solidFill>
              </a:rPr>
              <a:t>S’il s’avère que le business plan, présenté et cautionné par le candidat, sans l’accompagnement d’une structure agréée dans le règlement, ne garantit pas la pérennité du projet présenté, le jury pourra imposer au candidat d’avoir recours à un tel accompagnement, et de représenter le dit projet ainsi accompagné.</a:t>
            </a:r>
            <a:endParaRPr lang="fr-BE" dirty="0">
              <a:solidFill>
                <a:srgbClr val="FD602F"/>
              </a:solidFill>
            </a:endParaRPr>
          </a:p>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800B8D-BC28-4CD1-BF64-557E2B22C718}"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238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business plan reprend :</a:t>
            </a:r>
          </a:p>
          <a:p>
            <a:r>
              <a:rPr lang="fr-FR" dirty="0"/>
              <a:t>La description du projet et des personnes impliquées dans le projet</a:t>
            </a:r>
          </a:p>
          <a:p>
            <a:r>
              <a:rPr lang="fr-FR" dirty="0"/>
              <a:t>L’analyse de la concurrence</a:t>
            </a:r>
          </a:p>
          <a:p>
            <a:r>
              <a:rPr lang="fr-FR" dirty="0"/>
              <a:t>La stratégie commerciale et marketing</a:t>
            </a:r>
          </a:p>
          <a:p>
            <a:r>
              <a:rPr lang="fr-FR" dirty="0"/>
              <a:t>Les sources de financement et investissements</a:t>
            </a:r>
          </a:p>
          <a:p>
            <a:r>
              <a:rPr lang="fr-FR" dirty="0"/>
              <a:t>Un plan financier prévisionnel sur 3 ans</a:t>
            </a:r>
          </a:p>
          <a:p>
            <a:r>
              <a:rPr lang="fr-FR" dirty="0"/>
              <a:t>Les investissements qui seront couverts par la prime Objectif Proximité</a:t>
            </a:r>
          </a:p>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800B8D-BC28-4CD1-BF64-557E2B22C718}"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2440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800B8D-BC28-4CD1-BF64-557E2B22C718}"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865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8A800B8D-BC28-4CD1-BF64-557E2B22C718}" type="slidenum">
              <a:rPr lang="fr-BE" smtClean="0"/>
              <a:t>15</a:t>
            </a:fld>
            <a:endParaRPr lang="fr-BE"/>
          </a:p>
        </p:txBody>
      </p:sp>
    </p:spTree>
    <p:extLst>
      <p:ext uri="{BB962C8B-B14F-4D97-AF65-F5344CB8AC3E}">
        <p14:creationId xmlns:p14="http://schemas.microsoft.com/office/powerpoint/2010/main" val="2567492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800B8D-BC28-4CD1-BF64-557E2B22C718}"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8482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800B8D-BC28-4CD1-BF64-557E2B22C718}"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076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8" Type="http://schemas.openxmlformats.org/officeDocument/2006/relationships/customXml" Target="../ink/ink8.xml"/><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2.png"/><Relationship Id="rId2" Type="http://schemas.openxmlformats.org/officeDocument/2006/relationships/customXml" Target="../ink/ink7.xml"/><Relationship Id="rId1" Type="http://schemas.openxmlformats.org/officeDocument/2006/relationships/slideMaster" Target="../slideMasters/slideMaster1.xml"/><Relationship Id="rId6" Type="http://schemas.openxmlformats.org/officeDocument/2006/relationships/image" Target="../media/image10.png"/><Relationship Id="rId11" Type="http://schemas.openxmlformats.org/officeDocument/2006/relationships/customXml" Target="../ink/ink9.xml"/><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0.xml"/><Relationship Id="rId1" Type="http://schemas.openxmlformats.org/officeDocument/2006/relationships/slideMaster" Target="../slideMasters/slideMaster1.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1.xml"/><Relationship Id="rId1" Type="http://schemas.openxmlformats.org/officeDocument/2006/relationships/slideMaster" Target="../slideMasters/slideMaster1.xml"/><Relationship Id="rId5" Type="http://schemas.openxmlformats.org/officeDocument/2006/relationships/image" Target="../media/image16.png"/><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ustomXml" Target="../ink/ink3.xml"/><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611.png"/></Relationships>
</file>

<file path=ppt/slideLayouts/_rels/slideLayout6.xml.rels><?xml version="1.0" encoding="UTF-8" standalone="yes"?>
<Relationships xmlns="http://schemas.openxmlformats.org/package/2006/relationships"><Relationship Id="rId2" Type="http://schemas.openxmlformats.org/officeDocument/2006/relationships/customXml" Target="../ink/ink4.xml"/><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61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11.png"/><Relationship Id="rId2" Type="http://schemas.openxmlformats.org/officeDocument/2006/relationships/customXml" Target="../ink/ink5.xml"/><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6.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Diapositive de titre - Fonds Bleu">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63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 Texte Gauche + Graphique Droite">
    <p:spTree>
      <p:nvGrpSpPr>
        <p:cNvPr id="1" name=""/>
        <p:cNvGrpSpPr/>
        <p:nvPr/>
      </p:nvGrpSpPr>
      <p:grpSpPr>
        <a:xfrm>
          <a:off x="0" y="0"/>
          <a:ext cx="0" cy="0"/>
          <a:chOff x="0" y="0"/>
          <a:chExt cx="0" cy="0"/>
        </a:xfrm>
      </p:grpSpPr>
      <p:sp>
        <p:nvSpPr>
          <p:cNvPr id="9" name="Espace réservé du texte 2">
            <a:extLst>
              <a:ext uri="{FF2B5EF4-FFF2-40B4-BE49-F238E27FC236}">
                <a16:creationId xmlns:a16="http://schemas.microsoft.com/office/drawing/2014/main" id="{00571F2E-4980-45D0-999E-461F29510ABA}"/>
              </a:ext>
            </a:extLst>
          </p:cNvPr>
          <p:cNvSpPr>
            <a:spLocks noGrp="1"/>
          </p:cNvSpPr>
          <p:nvPr>
            <p:ph type="body" idx="14" hasCustomPrompt="1"/>
          </p:nvPr>
        </p:nvSpPr>
        <p:spPr>
          <a:xfrm>
            <a:off x="6672467" y="1785249"/>
            <a:ext cx="2429933" cy="221565"/>
          </a:xfrm>
        </p:spPr>
        <p:txBody>
          <a:bodyPr wrap="square" lIns="0" tIns="0" rIns="0" bIns="0">
            <a:spAutoFit/>
          </a:bodyPr>
          <a:lstStyle>
            <a:lvl1pPr marL="0" indent="0">
              <a:spcBef>
                <a:spcPts val="0"/>
              </a:spcBef>
              <a:buNone/>
              <a:defRPr sz="1600" b="1" cap="none" baseline="0">
                <a:solidFill>
                  <a:srgbClr val="143CC8"/>
                </a:solidFill>
              </a:defRPr>
            </a:lvl1pPr>
            <a:lvl2pPr marL="0" indent="0">
              <a:spcBef>
                <a:spcPts val="0"/>
              </a:spcBef>
              <a:buNone/>
              <a:defRPr sz="1600" b="1">
                <a:solidFill>
                  <a:schemeClr val="tx1"/>
                </a:solidFill>
              </a:defRPr>
            </a:lvl2pPr>
            <a:lvl3pPr marL="0" indent="0">
              <a:spcBef>
                <a:spcPts val="0"/>
              </a:spcBef>
              <a:buNone/>
              <a:defRPr sz="1600" b="1">
                <a:solidFill>
                  <a:schemeClr val="tx1"/>
                </a:solidFill>
              </a:defRPr>
            </a:lvl3pPr>
            <a:lvl4pPr marL="0" indent="0">
              <a:spcBef>
                <a:spcPts val="0"/>
              </a:spcBef>
              <a:buNone/>
              <a:defRPr sz="1600" b="1">
                <a:solidFill>
                  <a:schemeClr val="tx1"/>
                </a:solidFill>
              </a:defRPr>
            </a:lvl4pPr>
            <a:lvl5pPr marL="0" indent="0">
              <a:spcBef>
                <a:spcPts val="0"/>
              </a:spcBef>
              <a:buNone/>
              <a:defRPr sz="1600" b="1">
                <a:solidFill>
                  <a:schemeClr val="tx1"/>
                </a:solidFill>
              </a:defRPr>
            </a:lvl5pPr>
            <a:lvl6pPr marL="0" indent="0">
              <a:spcBef>
                <a:spcPts val="0"/>
              </a:spcBef>
              <a:buNone/>
              <a:defRPr sz="1600" b="1">
                <a:solidFill>
                  <a:schemeClr val="tx1"/>
                </a:solidFill>
              </a:defRPr>
            </a:lvl6pPr>
            <a:lvl7pPr marL="0" indent="0">
              <a:spcBef>
                <a:spcPts val="0"/>
              </a:spcBef>
              <a:buNone/>
              <a:defRPr sz="1600" b="1">
                <a:solidFill>
                  <a:schemeClr val="tx1"/>
                </a:solidFill>
              </a:defRPr>
            </a:lvl7pPr>
            <a:lvl8pPr marL="0" indent="0">
              <a:spcBef>
                <a:spcPts val="0"/>
              </a:spcBef>
              <a:buNone/>
              <a:defRPr sz="1600" b="1">
                <a:solidFill>
                  <a:schemeClr val="tx1"/>
                </a:solidFill>
              </a:defRPr>
            </a:lvl8pPr>
            <a:lvl9pPr marL="0" indent="0">
              <a:spcBef>
                <a:spcPts val="0"/>
              </a:spcBef>
              <a:buNone/>
              <a:defRPr sz="1600" b="1">
                <a:solidFill>
                  <a:schemeClr val="tx1"/>
                </a:solidFill>
              </a:defRPr>
            </a:lvl9pPr>
          </a:lstStyle>
          <a:p>
            <a:pPr lvl="0"/>
            <a:r>
              <a:rPr lang="fr-FR" dirty="0"/>
              <a:t>Titre du graphique</a:t>
            </a:r>
          </a:p>
        </p:txBody>
      </p:sp>
      <p:sp>
        <p:nvSpPr>
          <p:cNvPr id="16" name="Espace réservé du graphique 12">
            <a:extLst>
              <a:ext uri="{FF2B5EF4-FFF2-40B4-BE49-F238E27FC236}">
                <a16:creationId xmlns:a16="http://schemas.microsoft.com/office/drawing/2014/main" id="{B9B89067-BDD8-4B35-B6A0-8D4F5F88682C}"/>
              </a:ext>
            </a:extLst>
          </p:cNvPr>
          <p:cNvSpPr>
            <a:spLocks noGrp="1"/>
          </p:cNvSpPr>
          <p:nvPr>
            <p:ph type="chart" sz="quarter" idx="16"/>
          </p:nvPr>
        </p:nvSpPr>
        <p:spPr>
          <a:xfrm>
            <a:off x="6672468" y="2136394"/>
            <a:ext cx="4532045" cy="3886581"/>
          </a:xfrm>
        </p:spPr>
        <p:txBody>
          <a:bodyPr/>
          <a:lstStyle/>
          <a:p>
            <a:r>
              <a:rPr lang="fr-FR"/>
              <a:t>Cliquez sur l'icône pour ajouter un graphique</a:t>
            </a:r>
            <a:endParaRPr lang="fr-BE"/>
          </a:p>
        </p:txBody>
      </p:sp>
      <p:sp>
        <p:nvSpPr>
          <p:cNvPr id="7" name="Espace réservé du texte 8">
            <a:extLst>
              <a:ext uri="{FF2B5EF4-FFF2-40B4-BE49-F238E27FC236}">
                <a16:creationId xmlns:a16="http://schemas.microsoft.com/office/drawing/2014/main" id="{79799564-203B-4A5B-9593-EDFA5B7527C7}"/>
              </a:ext>
            </a:extLst>
          </p:cNvPr>
          <p:cNvSpPr>
            <a:spLocks noGrp="1"/>
          </p:cNvSpPr>
          <p:nvPr>
            <p:ph type="body" sz="quarter" idx="17"/>
          </p:nvPr>
        </p:nvSpPr>
        <p:spPr>
          <a:xfrm>
            <a:off x="763588" y="1789315"/>
            <a:ext cx="5332411" cy="357533"/>
          </a:xfrm>
        </p:spPr>
        <p:txBody>
          <a:bodyPr/>
          <a:lstStyle>
            <a:lvl1pPr>
              <a:spcBef>
                <a:spcPts val="0"/>
              </a:spcBef>
              <a:defRPr baseline="0"/>
            </a:lvl1pPr>
          </a:lstStyle>
          <a:p>
            <a:pPr lvl="0"/>
            <a:r>
              <a:rPr lang="fr-FR" dirty="0"/>
              <a:t>Cliquez pour modifier les styles du texte du masque</a:t>
            </a:r>
          </a:p>
        </p:txBody>
      </p:sp>
      <p:sp>
        <p:nvSpPr>
          <p:cNvPr id="8" name="Espace réservé du texte 13">
            <a:extLst>
              <a:ext uri="{FF2B5EF4-FFF2-40B4-BE49-F238E27FC236}">
                <a16:creationId xmlns:a16="http://schemas.microsoft.com/office/drawing/2014/main" id="{32A50F2E-1A2A-4DF7-AC2B-291C5D2372AE}"/>
              </a:ext>
            </a:extLst>
          </p:cNvPr>
          <p:cNvSpPr>
            <a:spLocks noGrp="1"/>
          </p:cNvSpPr>
          <p:nvPr>
            <p:ph type="body" sz="quarter" idx="18"/>
          </p:nvPr>
        </p:nvSpPr>
        <p:spPr>
          <a:xfrm>
            <a:off x="763588" y="2534478"/>
            <a:ext cx="5332411" cy="3498642"/>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0" name="Espace réservé du texte 9">
            <a:extLst>
              <a:ext uri="{FF2B5EF4-FFF2-40B4-BE49-F238E27FC236}">
                <a16:creationId xmlns:a16="http://schemas.microsoft.com/office/drawing/2014/main" id="{D7AAE24B-1434-4880-925C-7612C732B329}"/>
              </a:ext>
            </a:extLst>
          </p:cNvPr>
          <p:cNvSpPr>
            <a:spLocks noGrp="1"/>
          </p:cNvSpPr>
          <p:nvPr>
            <p:ph type="body" sz="quarter" idx="19" hasCustomPrompt="1"/>
          </p:nvPr>
        </p:nvSpPr>
        <p:spPr>
          <a:xfrm>
            <a:off x="763588"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1648684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re + Texte Gauche + Graphique Droite">
    <p:spTree>
      <p:nvGrpSpPr>
        <p:cNvPr id="1" name=""/>
        <p:cNvGrpSpPr/>
        <p:nvPr/>
      </p:nvGrpSpPr>
      <p:grpSpPr>
        <a:xfrm>
          <a:off x="0" y="0"/>
          <a:ext cx="0" cy="0"/>
          <a:chOff x="0" y="0"/>
          <a:chExt cx="0" cy="0"/>
        </a:xfrm>
      </p:grpSpPr>
      <p:sp>
        <p:nvSpPr>
          <p:cNvPr id="7" name="Espace réservé du texte 8">
            <a:extLst>
              <a:ext uri="{FF2B5EF4-FFF2-40B4-BE49-F238E27FC236}">
                <a16:creationId xmlns:a16="http://schemas.microsoft.com/office/drawing/2014/main" id="{79799564-203B-4A5B-9593-EDFA5B7527C7}"/>
              </a:ext>
            </a:extLst>
          </p:cNvPr>
          <p:cNvSpPr>
            <a:spLocks noGrp="1"/>
          </p:cNvSpPr>
          <p:nvPr>
            <p:ph type="body" sz="quarter" idx="17"/>
          </p:nvPr>
        </p:nvSpPr>
        <p:spPr>
          <a:xfrm>
            <a:off x="763588" y="1789315"/>
            <a:ext cx="10233596" cy="357533"/>
          </a:xfrm>
        </p:spPr>
        <p:txBody>
          <a:bodyPr/>
          <a:lstStyle>
            <a:lvl1pPr>
              <a:spcBef>
                <a:spcPts val="0"/>
              </a:spcBef>
              <a:defRPr baseline="0"/>
            </a:lvl1pPr>
          </a:lstStyle>
          <a:p>
            <a:pPr lvl="0"/>
            <a:r>
              <a:rPr lang="fr-FR" dirty="0"/>
              <a:t>Cliquez pour modifier les styles du texte du masque</a:t>
            </a:r>
          </a:p>
        </p:txBody>
      </p:sp>
      <p:sp>
        <p:nvSpPr>
          <p:cNvPr id="8" name="Espace réservé du texte 13">
            <a:extLst>
              <a:ext uri="{FF2B5EF4-FFF2-40B4-BE49-F238E27FC236}">
                <a16:creationId xmlns:a16="http://schemas.microsoft.com/office/drawing/2014/main" id="{32A50F2E-1A2A-4DF7-AC2B-291C5D2372AE}"/>
              </a:ext>
            </a:extLst>
          </p:cNvPr>
          <p:cNvSpPr>
            <a:spLocks noGrp="1"/>
          </p:cNvSpPr>
          <p:nvPr>
            <p:ph type="body" sz="quarter" idx="18"/>
          </p:nvPr>
        </p:nvSpPr>
        <p:spPr>
          <a:xfrm>
            <a:off x="763588" y="2731008"/>
            <a:ext cx="5332411" cy="3228960"/>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0" name="Espace réservé du texte 9">
            <a:extLst>
              <a:ext uri="{FF2B5EF4-FFF2-40B4-BE49-F238E27FC236}">
                <a16:creationId xmlns:a16="http://schemas.microsoft.com/office/drawing/2014/main" id="{D7AAE24B-1434-4880-925C-7612C732B329}"/>
              </a:ext>
            </a:extLst>
          </p:cNvPr>
          <p:cNvSpPr>
            <a:spLocks noGrp="1"/>
          </p:cNvSpPr>
          <p:nvPr>
            <p:ph type="body" sz="quarter" idx="19"/>
          </p:nvPr>
        </p:nvSpPr>
        <p:spPr>
          <a:xfrm>
            <a:off x="763588" y="360000"/>
            <a:ext cx="10233596" cy="1152525"/>
          </a:xfrm>
        </p:spPr>
        <p:txBody>
          <a:bodyPr/>
          <a:lstStyle>
            <a:lvl1pPr>
              <a:defRPr sz="3200" baseline="0">
                <a:solidFill>
                  <a:srgbClr val="143CC8"/>
                </a:solidFill>
              </a:defRPr>
            </a:lvl1pPr>
          </a:lstStyle>
          <a:p>
            <a:pPr lvl="0"/>
            <a:r>
              <a:rPr lang="fr-FR" dirty="0"/>
              <a:t>Cliquez pour modifier les styles du texte du masque</a:t>
            </a:r>
          </a:p>
        </p:txBody>
      </p:sp>
      <p:sp>
        <p:nvSpPr>
          <p:cNvPr id="11" name="Espace réservé pour une image  4">
            <a:extLst>
              <a:ext uri="{FF2B5EF4-FFF2-40B4-BE49-F238E27FC236}">
                <a16:creationId xmlns:a16="http://schemas.microsoft.com/office/drawing/2014/main" id="{4B20A433-0AB5-4BD7-8927-937F5E122A80}"/>
              </a:ext>
            </a:extLst>
          </p:cNvPr>
          <p:cNvSpPr>
            <a:spLocks noGrp="1"/>
          </p:cNvSpPr>
          <p:nvPr>
            <p:ph type="pic" sz="quarter" idx="13"/>
          </p:nvPr>
        </p:nvSpPr>
        <p:spPr>
          <a:xfrm>
            <a:off x="6893207" y="2731008"/>
            <a:ext cx="5306011" cy="3228960"/>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Tree>
    <p:extLst>
      <p:ext uri="{BB962C8B-B14F-4D97-AF65-F5344CB8AC3E}">
        <p14:creationId xmlns:p14="http://schemas.microsoft.com/office/powerpoint/2010/main" val="2690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 Texte Gauche + Photo Droite - V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7109EC-4147-4859-BB6A-2644611599AB}"/>
              </a:ext>
            </a:extLst>
          </p:cNvPr>
          <p:cNvSpPr/>
          <p:nvPr userDrawn="1"/>
        </p:nvSpPr>
        <p:spPr>
          <a:xfrm>
            <a:off x="0" y="0"/>
            <a:ext cx="6096000" cy="6370984"/>
          </a:xfrm>
          <a:prstGeom prst="rect">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6096001" y="1"/>
            <a:ext cx="6095999" cy="6858000"/>
          </a:xfrm>
        </p:spPr>
        <p:txBody>
          <a:bodyPr/>
          <a:lstStyle>
            <a:lvl1pPr marL="0" indent="0" algn="ctr">
              <a:buNone/>
              <a:defRPr>
                <a:solidFill>
                  <a:srgbClr val="143CC8"/>
                </a:solidFill>
              </a:defRPr>
            </a:lvl1pPr>
          </a:lstStyle>
          <a:p>
            <a:endParaRPr lang="fr-FR" dirty="0"/>
          </a:p>
          <a:p>
            <a:r>
              <a:rPr lang="fr-FR" dirty="0"/>
              <a:t>Cliquez sur l'icône pour ajouter une image</a:t>
            </a:r>
            <a:endParaRPr lang="fr-BE" dirty="0"/>
          </a:p>
        </p:txBody>
      </p:sp>
      <p:sp>
        <p:nvSpPr>
          <p:cNvPr id="8" name="Espace réservé du texte 13">
            <a:extLst>
              <a:ext uri="{FF2B5EF4-FFF2-40B4-BE49-F238E27FC236}">
                <a16:creationId xmlns:a16="http://schemas.microsoft.com/office/drawing/2014/main" id="{FF340223-06BC-411A-846B-D2D133D01175}"/>
              </a:ext>
            </a:extLst>
          </p:cNvPr>
          <p:cNvSpPr>
            <a:spLocks noGrp="1"/>
          </p:cNvSpPr>
          <p:nvPr>
            <p:ph type="body" sz="quarter" idx="17"/>
          </p:nvPr>
        </p:nvSpPr>
        <p:spPr>
          <a:xfrm>
            <a:off x="763589" y="2285446"/>
            <a:ext cx="4842082" cy="3757613"/>
          </a:xfrm>
        </p:spPr>
        <p:txBody>
          <a:bodyPr/>
          <a:lstStyle>
            <a:lvl1pPr>
              <a:spcBef>
                <a:spcPts val="1200"/>
              </a:spcBef>
              <a:defRPr sz="1600" b="0" baseline="0">
                <a:solidFill>
                  <a:schemeClr val="bg1"/>
                </a:solidFill>
              </a:defRPr>
            </a:lvl1pPr>
          </a:lstStyle>
          <a:p>
            <a:pPr lvl="0"/>
            <a:r>
              <a:rPr lang="fr-FR" dirty="0"/>
              <a:t>Cliquez pour modifier les styles du texte du masque</a:t>
            </a:r>
          </a:p>
        </p:txBody>
      </p:sp>
      <p:sp>
        <p:nvSpPr>
          <p:cNvPr id="4" name="Espace réservé du texte 3">
            <a:extLst>
              <a:ext uri="{FF2B5EF4-FFF2-40B4-BE49-F238E27FC236}">
                <a16:creationId xmlns:a16="http://schemas.microsoft.com/office/drawing/2014/main" id="{2A0464DE-84B4-4762-9213-0223058699FD}"/>
              </a:ext>
            </a:extLst>
          </p:cNvPr>
          <p:cNvSpPr>
            <a:spLocks noGrp="1"/>
          </p:cNvSpPr>
          <p:nvPr>
            <p:ph type="body" sz="quarter" idx="18"/>
          </p:nvPr>
        </p:nvSpPr>
        <p:spPr>
          <a:xfrm>
            <a:off x="763588" y="1570038"/>
            <a:ext cx="4841875" cy="576262"/>
          </a:xfrm>
        </p:spPr>
        <p:txBody>
          <a:bodyPr/>
          <a:lstStyle>
            <a:lvl1pPr>
              <a:defRPr baseline="0">
                <a:solidFill>
                  <a:schemeClr val="bg1"/>
                </a:solidFill>
              </a:defRPr>
            </a:lvl1pPr>
          </a:lstStyle>
          <a:p>
            <a:pPr lvl="0"/>
            <a:r>
              <a:rPr lang="fr-FR" dirty="0"/>
              <a:t>Cliquez pour modifier les styles du texte</a:t>
            </a:r>
            <a:endParaRPr lang="fr-BE" dirty="0"/>
          </a:p>
        </p:txBody>
      </p:sp>
      <p:sp>
        <p:nvSpPr>
          <p:cNvPr id="10" name="Espace réservé du texte 9">
            <a:extLst>
              <a:ext uri="{FF2B5EF4-FFF2-40B4-BE49-F238E27FC236}">
                <a16:creationId xmlns:a16="http://schemas.microsoft.com/office/drawing/2014/main" id="{CE5324DE-3B3E-4C3F-82D0-CE78CA2C8EE2}"/>
              </a:ext>
            </a:extLst>
          </p:cNvPr>
          <p:cNvSpPr>
            <a:spLocks noGrp="1"/>
          </p:cNvSpPr>
          <p:nvPr>
            <p:ph type="body" sz="quarter" idx="19"/>
          </p:nvPr>
        </p:nvSpPr>
        <p:spPr>
          <a:xfrm>
            <a:off x="763588" y="360000"/>
            <a:ext cx="4841875" cy="1152525"/>
          </a:xfrm>
        </p:spPr>
        <p:txBody>
          <a:bodyPr/>
          <a:lstStyle>
            <a:lvl1pPr>
              <a:defRPr sz="3200" baseline="0">
                <a:solidFill>
                  <a:schemeClr val="bg1"/>
                </a:solidFill>
              </a:defRPr>
            </a:lvl1pPr>
          </a:lstStyle>
          <a:p>
            <a:pPr lvl="0"/>
            <a:r>
              <a:rPr lang="fr-FR" dirty="0"/>
              <a:t>Cliquez pour modifier les styles du texte du masque</a:t>
            </a:r>
          </a:p>
        </p:txBody>
      </p:sp>
    </p:spTree>
    <p:extLst>
      <p:ext uri="{BB962C8B-B14F-4D97-AF65-F5344CB8AC3E}">
        <p14:creationId xmlns:p14="http://schemas.microsoft.com/office/powerpoint/2010/main" val="20806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 Texte Gauche + Photo Droite - V2">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6941975" y="606490"/>
            <a:ext cx="5306011" cy="4460032"/>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6" name="Espace réservé pour une image  4">
            <a:extLst>
              <a:ext uri="{FF2B5EF4-FFF2-40B4-BE49-F238E27FC236}">
                <a16:creationId xmlns:a16="http://schemas.microsoft.com/office/drawing/2014/main" id="{AB1754D4-BDAF-47FF-82EC-E50EA8406BAA}"/>
              </a:ext>
            </a:extLst>
          </p:cNvPr>
          <p:cNvSpPr>
            <a:spLocks noGrp="1"/>
          </p:cNvSpPr>
          <p:nvPr>
            <p:ph type="pic" sz="quarter" idx="14"/>
          </p:nvPr>
        </p:nvSpPr>
        <p:spPr>
          <a:xfrm>
            <a:off x="6121559" y="3774199"/>
            <a:ext cx="4102144"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9" name="Espace réservé du texte 8">
            <a:extLst>
              <a:ext uri="{FF2B5EF4-FFF2-40B4-BE49-F238E27FC236}">
                <a16:creationId xmlns:a16="http://schemas.microsoft.com/office/drawing/2014/main" id="{66639BF1-06D8-48A2-B20D-477E844DF626}"/>
              </a:ext>
            </a:extLst>
          </p:cNvPr>
          <p:cNvSpPr>
            <a:spLocks noGrp="1"/>
          </p:cNvSpPr>
          <p:nvPr>
            <p:ph type="body" sz="quarter" idx="16"/>
          </p:nvPr>
        </p:nvSpPr>
        <p:spPr>
          <a:xfrm>
            <a:off x="763588" y="1620352"/>
            <a:ext cx="4899485" cy="357533"/>
          </a:xfrm>
        </p:spPr>
        <p:txBody>
          <a:bodyPr/>
          <a:lstStyle>
            <a:lvl1pPr>
              <a:spcBef>
                <a:spcPts val="0"/>
              </a:spcBef>
              <a:defRPr baseline="0"/>
            </a:lvl1pPr>
          </a:lstStyle>
          <a:p>
            <a:pPr lvl="0"/>
            <a:r>
              <a:rPr lang="fr-FR" dirty="0"/>
              <a:t>Cliquez pour modifier les styles du texte du masque</a:t>
            </a:r>
          </a:p>
        </p:txBody>
      </p:sp>
      <p:sp>
        <p:nvSpPr>
          <p:cNvPr id="10" name="Espace réservé du texte 13">
            <a:extLst>
              <a:ext uri="{FF2B5EF4-FFF2-40B4-BE49-F238E27FC236}">
                <a16:creationId xmlns:a16="http://schemas.microsoft.com/office/drawing/2014/main" id="{39FE7498-79A6-43DF-8729-2E32DBD57F10}"/>
              </a:ext>
            </a:extLst>
          </p:cNvPr>
          <p:cNvSpPr>
            <a:spLocks noGrp="1"/>
          </p:cNvSpPr>
          <p:nvPr>
            <p:ph type="body" sz="quarter" idx="17"/>
          </p:nvPr>
        </p:nvSpPr>
        <p:spPr>
          <a:xfrm>
            <a:off x="763588" y="2275507"/>
            <a:ext cx="4899485"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7" name="Espace réservé du texte 9">
            <a:extLst>
              <a:ext uri="{FF2B5EF4-FFF2-40B4-BE49-F238E27FC236}">
                <a16:creationId xmlns:a16="http://schemas.microsoft.com/office/drawing/2014/main" id="{BF2A3D86-68FC-471A-8AD9-BFD0959BADD2}"/>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135585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re + Texte Gauche + Photo Droite - V2">
    <p:spTree>
      <p:nvGrpSpPr>
        <p:cNvPr id="1" name=""/>
        <p:cNvGrpSpPr/>
        <p:nvPr/>
      </p:nvGrpSpPr>
      <p:grpSpPr>
        <a:xfrm>
          <a:off x="0" y="0"/>
          <a:ext cx="0" cy="0"/>
          <a:chOff x="0" y="0"/>
          <a:chExt cx="0" cy="0"/>
        </a:xfrm>
      </p:grpSpPr>
      <p:sp>
        <p:nvSpPr>
          <p:cNvPr id="10" name="Rectangle : coins arrondis 9">
            <a:extLst>
              <a:ext uri="{FF2B5EF4-FFF2-40B4-BE49-F238E27FC236}">
                <a16:creationId xmlns:a16="http://schemas.microsoft.com/office/drawing/2014/main" id="{0FA473A6-19C1-464B-847B-30DC95A817BA}"/>
              </a:ext>
            </a:extLst>
          </p:cNvPr>
          <p:cNvSpPr/>
          <p:nvPr userDrawn="1"/>
        </p:nvSpPr>
        <p:spPr>
          <a:xfrm>
            <a:off x="7827264" y="1080656"/>
            <a:ext cx="5408740" cy="5344882"/>
          </a:xfrm>
          <a:prstGeom prst="roundRect">
            <a:avLst>
              <a:gd name="adj" fmla="val 1559"/>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Espace réservé du texte 8">
            <a:extLst>
              <a:ext uri="{FF2B5EF4-FFF2-40B4-BE49-F238E27FC236}">
                <a16:creationId xmlns:a16="http://schemas.microsoft.com/office/drawing/2014/main" id="{6C5D00E4-A718-4A40-93F2-131F5BF11303}"/>
              </a:ext>
            </a:extLst>
          </p:cNvPr>
          <p:cNvSpPr>
            <a:spLocks noGrp="1"/>
          </p:cNvSpPr>
          <p:nvPr>
            <p:ph type="body" sz="quarter" idx="20"/>
          </p:nvPr>
        </p:nvSpPr>
        <p:spPr>
          <a:xfrm>
            <a:off x="8290560" y="1441543"/>
            <a:ext cx="3381692" cy="357533"/>
          </a:xfrm>
        </p:spPr>
        <p:txBody>
          <a:bodyPr/>
          <a:lstStyle>
            <a:lvl1pPr>
              <a:spcBef>
                <a:spcPts val="0"/>
              </a:spcBef>
              <a:defRPr baseline="0">
                <a:solidFill>
                  <a:schemeClr val="bg1"/>
                </a:solidFill>
              </a:defRPr>
            </a:lvl1pPr>
          </a:lstStyle>
          <a:p>
            <a:pPr lvl="0"/>
            <a:r>
              <a:rPr lang="fr-FR" dirty="0"/>
              <a:t>Cliquez pour modifier les styles du texte du masque</a:t>
            </a:r>
          </a:p>
        </p:txBody>
      </p:sp>
      <p:sp>
        <p:nvSpPr>
          <p:cNvPr id="12" name="Espace réservé du texte 13">
            <a:extLst>
              <a:ext uri="{FF2B5EF4-FFF2-40B4-BE49-F238E27FC236}">
                <a16:creationId xmlns:a16="http://schemas.microsoft.com/office/drawing/2014/main" id="{3F78C35E-AC16-4CA9-A2FA-E7749A6E5BC6}"/>
              </a:ext>
            </a:extLst>
          </p:cNvPr>
          <p:cNvSpPr>
            <a:spLocks noGrp="1"/>
          </p:cNvSpPr>
          <p:nvPr>
            <p:ph type="body" sz="quarter" idx="21"/>
          </p:nvPr>
        </p:nvSpPr>
        <p:spPr>
          <a:xfrm>
            <a:off x="8290560" y="2193310"/>
            <a:ext cx="3381692" cy="3451586"/>
          </a:xfrm>
        </p:spPr>
        <p:txBody>
          <a:bodyPr/>
          <a:lstStyle>
            <a:lvl1pPr>
              <a:spcBef>
                <a:spcPts val="1200"/>
              </a:spcBef>
              <a:defRPr sz="1600" b="0" baseline="0">
                <a:solidFill>
                  <a:schemeClr val="bg1"/>
                </a:solidFill>
              </a:defRPr>
            </a:lvl1pPr>
          </a:lstStyle>
          <a:p>
            <a:pPr lvl="0"/>
            <a:r>
              <a:rPr lang="fr-FR" dirty="0"/>
              <a:t>Cliquez pour modifier les styles du texte du masque</a:t>
            </a:r>
          </a:p>
        </p:txBody>
      </p:sp>
      <p:sp>
        <p:nvSpPr>
          <p:cNvPr id="13" name="Espace réservé du texte 8">
            <a:extLst>
              <a:ext uri="{FF2B5EF4-FFF2-40B4-BE49-F238E27FC236}">
                <a16:creationId xmlns:a16="http://schemas.microsoft.com/office/drawing/2014/main" id="{31AE7BEB-8051-4286-95D1-1B19CCADD15A}"/>
              </a:ext>
            </a:extLst>
          </p:cNvPr>
          <p:cNvSpPr>
            <a:spLocks noGrp="1"/>
          </p:cNvSpPr>
          <p:nvPr>
            <p:ph type="body" sz="quarter" idx="17"/>
          </p:nvPr>
        </p:nvSpPr>
        <p:spPr>
          <a:xfrm>
            <a:off x="763589" y="1620352"/>
            <a:ext cx="6178386" cy="357533"/>
          </a:xfrm>
        </p:spPr>
        <p:txBody>
          <a:bodyPr/>
          <a:lstStyle>
            <a:lvl1pPr>
              <a:spcBef>
                <a:spcPts val="0"/>
              </a:spcBef>
              <a:defRPr baseline="0"/>
            </a:lvl1pPr>
          </a:lstStyle>
          <a:p>
            <a:pPr lvl="0"/>
            <a:r>
              <a:rPr lang="fr-FR" dirty="0"/>
              <a:t>Cliquez pour modifier les styles du texte du masque</a:t>
            </a:r>
          </a:p>
        </p:txBody>
      </p:sp>
      <p:sp>
        <p:nvSpPr>
          <p:cNvPr id="14" name="Espace réservé du texte 13">
            <a:extLst>
              <a:ext uri="{FF2B5EF4-FFF2-40B4-BE49-F238E27FC236}">
                <a16:creationId xmlns:a16="http://schemas.microsoft.com/office/drawing/2014/main" id="{55056988-5823-48AE-9C9D-3205464B1DD8}"/>
              </a:ext>
            </a:extLst>
          </p:cNvPr>
          <p:cNvSpPr>
            <a:spLocks noGrp="1"/>
          </p:cNvSpPr>
          <p:nvPr>
            <p:ph type="body" sz="quarter" idx="18"/>
          </p:nvPr>
        </p:nvSpPr>
        <p:spPr>
          <a:xfrm>
            <a:off x="763589" y="2275507"/>
            <a:ext cx="6178386"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5" name="Espace réservé du texte 9">
            <a:extLst>
              <a:ext uri="{FF2B5EF4-FFF2-40B4-BE49-F238E27FC236}">
                <a16:creationId xmlns:a16="http://schemas.microsoft.com/office/drawing/2014/main" id="{212F60EC-00A8-493E-B079-0F5DCD079595}"/>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210669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re + Texte Gauche + Photo Droite - V2">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9517BCF9-09FE-4922-8A3C-779EA3D15915}"/>
              </a:ext>
            </a:extLst>
          </p:cNvPr>
          <p:cNvSpPr/>
          <p:nvPr userDrawn="1"/>
        </p:nvSpPr>
        <p:spPr>
          <a:xfrm>
            <a:off x="7827264" y="2394066"/>
            <a:ext cx="5408740" cy="4014845"/>
          </a:xfrm>
          <a:prstGeom prst="roundRect">
            <a:avLst>
              <a:gd name="adj" fmla="val 2185"/>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Espace réservé du texte 8">
            <a:extLst>
              <a:ext uri="{FF2B5EF4-FFF2-40B4-BE49-F238E27FC236}">
                <a16:creationId xmlns:a16="http://schemas.microsoft.com/office/drawing/2014/main" id="{6C5D00E4-A718-4A40-93F2-131F5BF11303}"/>
              </a:ext>
            </a:extLst>
          </p:cNvPr>
          <p:cNvSpPr>
            <a:spLocks noGrp="1"/>
          </p:cNvSpPr>
          <p:nvPr>
            <p:ph type="body" sz="quarter" idx="20"/>
          </p:nvPr>
        </p:nvSpPr>
        <p:spPr>
          <a:xfrm>
            <a:off x="8290560" y="2841718"/>
            <a:ext cx="3381692" cy="357533"/>
          </a:xfrm>
        </p:spPr>
        <p:txBody>
          <a:bodyPr/>
          <a:lstStyle>
            <a:lvl1pPr>
              <a:spcBef>
                <a:spcPts val="0"/>
              </a:spcBef>
              <a:defRPr baseline="0">
                <a:solidFill>
                  <a:schemeClr val="bg1"/>
                </a:solidFill>
              </a:defRPr>
            </a:lvl1pPr>
          </a:lstStyle>
          <a:p>
            <a:pPr lvl="0"/>
            <a:r>
              <a:rPr lang="fr-FR" dirty="0"/>
              <a:t>Cliquez pour modifier les styles du texte du masque</a:t>
            </a:r>
          </a:p>
        </p:txBody>
      </p:sp>
      <p:sp>
        <p:nvSpPr>
          <p:cNvPr id="12" name="Espace réservé du texte 13">
            <a:extLst>
              <a:ext uri="{FF2B5EF4-FFF2-40B4-BE49-F238E27FC236}">
                <a16:creationId xmlns:a16="http://schemas.microsoft.com/office/drawing/2014/main" id="{3F78C35E-AC16-4CA9-A2FA-E7749A6E5BC6}"/>
              </a:ext>
            </a:extLst>
          </p:cNvPr>
          <p:cNvSpPr>
            <a:spLocks noGrp="1"/>
          </p:cNvSpPr>
          <p:nvPr>
            <p:ph type="body" sz="quarter" idx="21"/>
          </p:nvPr>
        </p:nvSpPr>
        <p:spPr>
          <a:xfrm>
            <a:off x="8290560" y="3593485"/>
            <a:ext cx="3381692" cy="2350115"/>
          </a:xfrm>
        </p:spPr>
        <p:txBody>
          <a:bodyPr/>
          <a:lstStyle>
            <a:lvl1pPr>
              <a:spcBef>
                <a:spcPts val="1200"/>
              </a:spcBef>
              <a:defRPr sz="1600" b="0" baseline="0">
                <a:solidFill>
                  <a:schemeClr val="bg1"/>
                </a:solidFill>
              </a:defRPr>
            </a:lvl1pPr>
          </a:lstStyle>
          <a:p>
            <a:pPr lvl="0"/>
            <a:r>
              <a:rPr lang="fr-FR" dirty="0"/>
              <a:t>Cliquez pour modifier les styles du texte du masque</a:t>
            </a:r>
          </a:p>
        </p:txBody>
      </p:sp>
      <p:sp>
        <p:nvSpPr>
          <p:cNvPr id="13" name="Espace réservé du texte 8">
            <a:extLst>
              <a:ext uri="{FF2B5EF4-FFF2-40B4-BE49-F238E27FC236}">
                <a16:creationId xmlns:a16="http://schemas.microsoft.com/office/drawing/2014/main" id="{31AE7BEB-8051-4286-95D1-1B19CCADD15A}"/>
              </a:ext>
            </a:extLst>
          </p:cNvPr>
          <p:cNvSpPr>
            <a:spLocks noGrp="1"/>
          </p:cNvSpPr>
          <p:nvPr>
            <p:ph type="body" sz="quarter" idx="17"/>
          </p:nvPr>
        </p:nvSpPr>
        <p:spPr>
          <a:xfrm>
            <a:off x="763589" y="1620352"/>
            <a:ext cx="6178386" cy="357533"/>
          </a:xfrm>
        </p:spPr>
        <p:txBody>
          <a:bodyPr/>
          <a:lstStyle>
            <a:lvl1pPr>
              <a:spcBef>
                <a:spcPts val="0"/>
              </a:spcBef>
              <a:defRPr baseline="0"/>
            </a:lvl1pPr>
          </a:lstStyle>
          <a:p>
            <a:pPr lvl="0"/>
            <a:r>
              <a:rPr lang="fr-FR" dirty="0"/>
              <a:t>Cliquez pour modifier les styles du texte du masque</a:t>
            </a:r>
          </a:p>
        </p:txBody>
      </p:sp>
      <p:sp>
        <p:nvSpPr>
          <p:cNvPr id="14" name="Espace réservé du texte 13">
            <a:extLst>
              <a:ext uri="{FF2B5EF4-FFF2-40B4-BE49-F238E27FC236}">
                <a16:creationId xmlns:a16="http://schemas.microsoft.com/office/drawing/2014/main" id="{55056988-5823-48AE-9C9D-3205464B1DD8}"/>
              </a:ext>
            </a:extLst>
          </p:cNvPr>
          <p:cNvSpPr>
            <a:spLocks noGrp="1"/>
          </p:cNvSpPr>
          <p:nvPr>
            <p:ph type="body" sz="quarter" idx="18"/>
          </p:nvPr>
        </p:nvSpPr>
        <p:spPr>
          <a:xfrm>
            <a:off x="763589" y="2275507"/>
            <a:ext cx="6178386"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5" name="Espace réservé du texte 9">
            <a:extLst>
              <a:ext uri="{FF2B5EF4-FFF2-40B4-BE49-F238E27FC236}">
                <a16:creationId xmlns:a16="http://schemas.microsoft.com/office/drawing/2014/main" id="{212F60EC-00A8-493E-B079-0F5DCD079595}"/>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25885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Titre + Texte Gauche + Photo Droite - V2">
    <p:spTree>
      <p:nvGrpSpPr>
        <p:cNvPr id="1" name=""/>
        <p:cNvGrpSpPr/>
        <p:nvPr/>
      </p:nvGrpSpPr>
      <p:grpSpPr>
        <a:xfrm>
          <a:off x="0" y="0"/>
          <a:ext cx="0" cy="0"/>
          <a:chOff x="0" y="0"/>
          <a:chExt cx="0" cy="0"/>
        </a:xfrm>
      </p:grpSpPr>
      <p:sp>
        <p:nvSpPr>
          <p:cNvPr id="13" name="Espace réservé du texte 8">
            <a:extLst>
              <a:ext uri="{FF2B5EF4-FFF2-40B4-BE49-F238E27FC236}">
                <a16:creationId xmlns:a16="http://schemas.microsoft.com/office/drawing/2014/main" id="{31AE7BEB-8051-4286-95D1-1B19CCADD15A}"/>
              </a:ext>
            </a:extLst>
          </p:cNvPr>
          <p:cNvSpPr>
            <a:spLocks noGrp="1"/>
          </p:cNvSpPr>
          <p:nvPr>
            <p:ph type="body" sz="quarter" idx="17"/>
          </p:nvPr>
        </p:nvSpPr>
        <p:spPr>
          <a:xfrm>
            <a:off x="5250026" y="1620352"/>
            <a:ext cx="6178386" cy="357533"/>
          </a:xfrm>
        </p:spPr>
        <p:txBody>
          <a:bodyPr/>
          <a:lstStyle>
            <a:lvl1pPr>
              <a:spcBef>
                <a:spcPts val="0"/>
              </a:spcBef>
              <a:defRPr baseline="0"/>
            </a:lvl1pPr>
          </a:lstStyle>
          <a:p>
            <a:pPr lvl="0"/>
            <a:r>
              <a:rPr lang="fr-FR" dirty="0"/>
              <a:t>Cliquez pour modifier les styles du texte du masque</a:t>
            </a:r>
          </a:p>
        </p:txBody>
      </p:sp>
      <p:sp>
        <p:nvSpPr>
          <p:cNvPr id="14" name="Espace réservé du texte 13">
            <a:extLst>
              <a:ext uri="{FF2B5EF4-FFF2-40B4-BE49-F238E27FC236}">
                <a16:creationId xmlns:a16="http://schemas.microsoft.com/office/drawing/2014/main" id="{55056988-5823-48AE-9C9D-3205464B1DD8}"/>
              </a:ext>
            </a:extLst>
          </p:cNvPr>
          <p:cNvSpPr>
            <a:spLocks noGrp="1"/>
          </p:cNvSpPr>
          <p:nvPr>
            <p:ph type="body" sz="quarter" idx="18"/>
          </p:nvPr>
        </p:nvSpPr>
        <p:spPr>
          <a:xfrm>
            <a:off x="5250026" y="2275507"/>
            <a:ext cx="6178386"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5" name="Espace réservé du texte 9">
            <a:extLst>
              <a:ext uri="{FF2B5EF4-FFF2-40B4-BE49-F238E27FC236}">
                <a16:creationId xmlns:a16="http://schemas.microsoft.com/office/drawing/2014/main" id="{212F60EC-00A8-493E-B079-0F5DCD079595}"/>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
        <p:nvSpPr>
          <p:cNvPr id="9" name="Rectangle : coins arrondis 8">
            <a:extLst>
              <a:ext uri="{FF2B5EF4-FFF2-40B4-BE49-F238E27FC236}">
                <a16:creationId xmlns:a16="http://schemas.microsoft.com/office/drawing/2014/main" id="{DA04E99B-8841-4626-81ED-2224985CCBBE}"/>
              </a:ext>
            </a:extLst>
          </p:cNvPr>
          <p:cNvSpPr/>
          <p:nvPr userDrawn="1"/>
        </p:nvSpPr>
        <p:spPr>
          <a:xfrm>
            <a:off x="-920179" y="2275507"/>
            <a:ext cx="5408740" cy="3596658"/>
          </a:xfrm>
          <a:prstGeom prst="roundRect">
            <a:avLst>
              <a:gd name="adj" fmla="val 1804"/>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8" name="Espace réservé du texte 8">
            <a:extLst>
              <a:ext uri="{FF2B5EF4-FFF2-40B4-BE49-F238E27FC236}">
                <a16:creationId xmlns:a16="http://schemas.microsoft.com/office/drawing/2014/main" id="{6C5D00E4-A718-4A40-93F2-131F5BF11303}"/>
              </a:ext>
            </a:extLst>
          </p:cNvPr>
          <p:cNvSpPr>
            <a:spLocks noGrp="1"/>
          </p:cNvSpPr>
          <p:nvPr>
            <p:ph type="body" sz="quarter" idx="20"/>
          </p:nvPr>
        </p:nvSpPr>
        <p:spPr>
          <a:xfrm>
            <a:off x="763588" y="2682140"/>
            <a:ext cx="3381692" cy="357533"/>
          </a:xfrm>
        </p:spPr>
        <p:txBody>
          <a:bodyPr/>
          <a:lstStyle>
            <a:lvl1pPr>
              <a:spcBef>
                <a:spcPts val="0"/>
              </a:spcBef>
              <a:defRPr baseline="0">
                <a:solidFill>
                  <a:schemeClr val="bg1"/>
                </a:solidFill>
              </a:defRPr>
            </a:lvl1pPr>
          </a:lstStyle>
          <a:p>
            <a:pPr lvl="0"/>
            <a:r>
              <a:rPr lang="fr-FR" dirty="0"/>
              <a:t>Cliquez pour modifier les styles du texte du masque</a:t>
            </a:r>
          </a:p>
        </p:txBody>
      </p:sp>
      <p:sp>
        <p:nvSpPr>
          <p:cNvPr id="12" name="Espace réservé du texte 13">
            <a:extLst>
              <a:ext uri="{FF2B5EF4-FFF2-40B4-BE49-F238E27FC236}">
                <a16:creationId xmlns:a16="http://schemas.microsoft.com/office/drawing/2014/main" id="{3F78C35E-AC16-4CA9-A2FA-E7749A6E5BC6}"/>
              </a:ext>
            </a:extLst>
          </p:cNvPr>
          <p:cNvSpPr>
            <a:spLocks noGrp="1"/>
          </p:cNvSpPr>
          <p:nvPr>
            <p:ph type="body" sz="quarter" idx="21"/>
          </p:nvPr>
        </p:nvSpPr>
        <p:spPr>
          <a:xfrm>
            <a:off x="763588" y="3522050"/>
            <a:ext cx="3381692" cy="2100048"/>
          </a:xfrm>
        </p:spPr>
        <p:txBody>
          <a:bodyPr/>
          <a:lstStyle>
            <a:lvl1pPr>
              <a:spcBef>
                <a:spcPts val="1200"/>
              </a:spcBef>
              <a:defRPr sz="1600" b="0" baseline="0">
                <a:solidFill>
                  <a:schemeClr val="bg1"/>
                </a:solidFill>
              </a:defRPr>
            </a:lvl1pPr>
          </a:lstStyle>
          <a:p>
            <a:pPr lvl="0"/>
            <a:r>
              <a:rPr lang="fr-FR" dirty="0"/>
              <a:t>Cliquez pour modifier les styles du texte du masque</a:t>
            </a:r>
          </a:p>
        </p:txBody>
      </p:sp>
    </p:spTree>
    <p:extLst>
      <p:ext uri="{BB962C8B-B14F-4D97-AF65-F5344CB8AC3E}">
        <p14:creationId xmlns:p14="http://schemas.microsoft.com/office/powerpoint/2010/main" val="710790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re + Texte Gauche + Photo Droite - V2">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6941975" y="-44902"/>
            <a:ext cx="5306011" cy="4460032"/>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6" name="Espace réservé pour une image  4">
            <a:extLst>
              <a:ext uri="{FF2B5EF4-FFF2-40B4-BE49-F238E27FC236}">
                <a16:creationId xmlns:a16="http://schemas.microsoft.com/office/drawing/2014/main" id="{AB1754D4-BDAF-47FF-82EC-E50EA8406BAA}"/>
              </a:ext>
            </a:extLst>
          </p:cNvPr>
          <p:cNvSpPr>
            <a:spLocks noGrp="1"/>
          </p:cNvSpPr>
          <p:nvPr>
            <p:ph type="pic" sz="quarter" idx="14"/>
          </p:nvPr>
        </p:nvSpPr>
        <p:spPr>
          <a:xfrm>
            <a:off x="5786256" y="3150707"/>
            <a:ext cx="4102144"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8" name="Espace réservé pour une image  4">
            <a:extLst>
              <a:ext uri="{FF2B5EF4-FFF2-40B4-BE49-F238E27FC236}">
                <a16:creationId xmlns:a16="http://schemas.microsoft.com/office/drawing/2014/main" id="{F6349271-5428-42AA-B8A2-0396E4058577}"/>
              </a:ext>
            </a:extLst>
          </p:cNvPr>
          <p:cNvSpPr>
            <a:spLocks noGrp="1"/>
          </p:cNvSpPr>
          <p:nvPr>
            <p:ph type="pic" sz="quarter" idx="16"/>
          </p:nvPr>
        </p:nvSpPr>
        <p:spPr>
          <a:xfrm>
            <a:off x="9716292" y="3784137"/>
            <a:ext cx="1688941"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8" name="Espace réservé du texte 8">
            <a:extLst>
              <a:ext uri="{FF2B5EF4-FFF2-40B4-BE49-F238E27FC236}">
                <a16:creationId xmlns:a16="http://schemas.microsoft.com/office/drawing/2014/main" id="{4383F325-DCE9-4181-A502-7BDA54BF53E5}"/>
              </a:ext>
            </a:extLst>
          </p:cNvPr>
          <p:cNvSpPr>
            <a:spLocks noGrp="1"/>
          </p:cNvSpPr>
          <p:nvPr>
            <p:ph type="body" sz="quarter" idx="17"/>
          </p:nvPr>
        </p:nvSpPr>
        <p:spPr>
          <a:xfrm>
            <a:off x="763589" y="1620352"/>
            <a:ext cx="4486438" cy="357533"/>
          </a:xfrm>
        </p:spPr>
        <p:txBody>
          <a:bodyPr/>
          <a:lstStyle>
            <a:lvl1pPr>
              <a:spcBef>
                <a:spcPts val="0"/>
              </a:spcBef>
              <a:defRPr baseline="0"/>
            </a:lvl1pPr>
          </a:lstStyle>
          <a:p>
            <a:pPr lvl="0"/>
            <a:r>
              <a:rPr lang="fr-FR" dirty="0"/>
              <a:t>Cliquez pour modifier les styles du texte du masque</a:t>
            </a:r>
          </a:p>
        </p:txBody>
      </p:sp>
      <p:sp>
        <p:nvSpPr>
          <p:cNvPr id="9" name="Espace réservé du texte 13">
            <a:extLst>
              <a:ext uri="{FF2B5EF4-FFF2-40B4-BE49-F238E27FC236}">
                <a16:creationId xmlns:a16="http://schemas.microsoft.com/office/drawing/2014/main" id="{1965280B-EDD3-48DE-A8D5-BF69BBF6098A}"/>
              </a:ext>
            </a:extLst>
          </p:cNvPr>
          <p:cNvSpPr>
            <a:spLocks noGrp="1"/>
          </p:cNvSpPr>
          <p:nvPr>
            <p:ph type="body" sz="quarter" idx="18"/>
          </p:nvPr>
        </p:nvSpPr>
        <p:spPr>
          <a:xfrm>
            <a:off x="763589" y="2275507"/>
            <a:ext cx="4486438"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10" name="Espace réservé du texte 9">
            <a:extLst>
              <a:ext uri="{FF2B5EF4-FFF2-40B4-BE49-F238E27FC236}">
                <a16:creationId xmlns:a16="http://schemas.microsoft.com/office/drawing/2014/main" id="{39DCE8FD-27B3-4064-A3CA-E6AF0FD3D6CB}"/>
              </a:ext>
            </a:extLst>
          </p:cNvPr>
          <p:cNvSpPr>
            <a:spLocks noGrp="1"/>
          </p:cNvSpPr>
          <p:nvPr>
            <p:ph type="body" sz="quarter" idx="19" hasCustomPrompt="1"/>
          </p:nvPr>
        </p:nvSpPr>
        <p:spPr>
          <a:xfrm>
            <a:off x="763588" y="360000"/>
            <a:ext cx="6178387"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642514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re + Texte Gauche + Photo Droite - V2">
    <p:bg>
      <p:bgPr>
        <a:solidFill>
          <a:schemeClr val="bg1"/>
        </a:solidFill>
        <a:effectLst/>
      </p:bgPr>
    </p:bg>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6941975" y="0"/>
            <a:ext cx="5250025" cy="6858000"/>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6" name="Espace réservé pour une image  4">
            <a:extLst>
              <a:ext uri="{FF2B5EF4-FFF2-40B4-BE49-F238E27FC236}">
                <a16:creationId xmlns:a16="http://schemas.microsoft.com/office/drawing/2014/main" id="{AB1754D4-BDAF-47FF-82EC-E50EA8406BAA}"/>
              </a:ext>
            </a:extLst>
          </p:cNvPr>
          <p:cNvSpPr>
            <a:spLocks noGrp="1"/>
          </p:cNvSpPr>
          <p:nvPr>
            <p:ph type="pic" sz="quarter" idx="14"/>
          </p:nvPr>
        </p:nvSpPr>
        <p:spPr>
          <a:xfrm>
            <a:off x="763588" y="1630379"/>
            <a:ext cx="4102144"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8" name="Espace réservé pour une image  4">
            <a:extLst>
              <a:ext uri="{FF2B5EF4-FFF2-40B4-BE49-F238E27FC236}">
                <a16:creationId xmlns:a16="http://schemas.microsoft.com/office/drawing/2014/main" id="{F6349271-5428-42AA-B8A2-0396E4058577}"/>
              </a:ext>
            </a:extLst>
          </p:cNvPr>
          <p:cNvSpPr>
            <a:spLocks noGrp="1"/>
          </p:cNvSpPr>
          <p:nvPr>
            <p:ph type="pic" sz="quarter" idx="16"/>
          </p:nvPr>
        </p:nvSpPr>
        <p:spPr>
          <a:xfrm>
            <a:off x="5059383" y="1630379"/>
            <a:ext cx="1688941" cy="224891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0" name="Espace réservé du texte 9">
            <a:extLst>
              <a:ext uri="{FF2B5EF4-FFF2-40B4-BE49-F238E27FC236}">
                <a16:creationId xmlns:a16="http://schemas.microsoft.com/office/drawing/2014/main" id="{39DCE8FD-27B3-4064-A3CA-E6AF0FD3D6CB}"/>
              </a:ext>
            </a:extLst>
          </p:cNvPr>
          <p:cNvSpPr>
            <a:spLocks noGrp="1"/>
          </p:cNvSpPr>
          <p:nvPr>
            <p:ph type="body" sz="quarter" idx="19" hasCustomPrompt="1"/>
          </p:nvPr>
        </p:nvSpPr>
        <p:spPr>
          <a:xfrm>
            <a:off x="763588" y="360001"/>
            <a:ext cx="6178387" cy="1053236"/>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
        <p:nvSpPr>
          <p:cNvPr id="12" name="Espace réservé pour une image  4">
            <a:extLst>
              <a:ext uri="{FF2B5EF4-FFF2-40B4-BE49-F238E27FC236}">
                <a16:creationId xmlns:a16="http://schemas.microsoft.com/office/drawing/2014/main" id="{62129F79-6065-4534-81E4-C8239ED8F000}"/>
              </a:ext>
            </a:extLst>
          </p:cNvPr>
          <p:cNvSpPr>
            <a:spLocks noGrp="1"/>
          </p:cNvSpPr>
          <p:nvPr>
            <p:ph type="pic" sz="quarter" idx="20"/>
          </p:nvPr>
        </p:nvSpPr>
        <p:spPr>
          <a:xfrm>
            <a:off x="3007606" y="4087258"/>
            <a:ext cx="3740718" cy="1872868"/>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3" name="Espace réservé pour une image  4">
            <a:extLst>
              <a:ext uri="{FF2B5EF4-FFF2-40B4-BE49-F238E27FC236}">
                <a16:creationId xmlns:a16="http://schemas.microsoft.com/office/drawing/2014/main" id="{984FD825-295D-4D52-8FBB-B4579A4AD816}"/>
              </a:ext>
            </a:extLst>
          </p:cNvPr>
          <p:cNvSpPr>
            <a:spLocks noGrp="1"/>
          </p:cNvSpPr>
          <p:nvPr>
            <p:ph type="pic" sz="quarter" idx="21"/>
          </p:nvPr>
        </p:nvSpPr>
        <p:spPr>
          <a:xfrm>
            <a:off x="763588" y="4096437"/>
            <a:ext cx="2050367" cy="1872868"/>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Tree>
    <p:extLst>
      <p:ext uri="{BB962C8B-B14F-4D97-AF65-F5344CB8AC3E}">
        <p14:creationId xmlns:p14="http://schemas.microsoft.com/office/powerpoint/2010/main" val="311081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re + Texte Gauche + Photo Droite - V2">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250067BE-4FE1-4F0E-94AC-EA7363E8114B}"/>
              </a:ext>
            </a:extLst>
          </p:cNvPr>
          <p:cNvSpPr>
            <a:spLocks noGrp="1"/>
          </p:cNvSpPr>
          <p:nvPr>
            <p:ph type="pic" sz="quarter" idx="13"/>
          </p:nvPr>
        </p:nvSpPr>
        <p:spPr>
          <a:xfrm>
            <a:off x="7881257" y="1779254"/>
            <a:ext cx="4366729" cy="2635875"/>
          </a:xfrm>
        </p:spPr>
        <p:txBody>
          <a:bodyPr anchor="ctr"/>
          <a:lstStyle>
            <a:lvl1pPr marL="0" indent="0" algn="ctr">
              <a:buNone/>
              <a:defRPr>
                <a:solidFill>
                  <a:srgbClr val="143CC8"/>
                </a:solidFill>
              </a:defRPr>
            </a:lvl1pPr>
          </a:lstStyle>
          <a:p>
            <a:r>
              <a:rPr lang="fr-FR" dirty="0"/>
              <a:t>Cliquez sur l'icône pour ajouter une image</a:t>
            </a:r>
            <a:endParaRPr lang="fr-BE" dirty="0"/>
          </a:p>
        </p:txBody>
      </p:sp>
      <p:sp>
        <p:nvSpPr>
          <p:cNvPr id="19" name="Espace réservé du contenu 2">
            <a:extLst>
              <a:ext uri="{FF2B5EF4-FFF2-40B4-BE49-F238E27FC236}">
                <a16:creationId xmlns:a16="http://schemas.microsoft.com/office/drawing/2014/main" id="{336F272F-9D25-477D-B84C-6E1A2F2EA798}"/>
              </a:ext>
            </a:extLst>
          </p:cNvPr>
          <p:cNvSpPr>
            <a:spLocks noGrp="1"/>
          </p:cNvSpPr>
          <p:nvPr>
            <p:ph idx="16" hasCustomPrompt="1"/>
          </p:nvPr>
        </p:nvSpPr>
        <p:spPr>
          <a:xfrm>
            <a:off x="7881257" y="4415129"/>
            <a:ext cx="3405052" cy="1164892"/>
          </a:xfrm>
          <a:noFill/>
        </p:spPr>
        <p:txBody>
          <a:bodyPr/>
          <a:lstStyle>
            <a:lvl1pPr>
              <a:defRPr sz="1400">
                <a:solidFill>
                  <a:schemeClr val="bg1"/>
                </a:solidFill>
              </a:defRPr>
            </a:lvl1pPr>
          </a:lstStyle>
          <a:p>
            <a:pPr lvl="0"/>
            <a:r>
              <a:rPr lang="fr-FR" dirty="0"/>
              <a:t>Modifier les styles du texte du masque</a:t>
            </a:r>
          </a:p>
        </p:txBody>
      </p:sp>
      <p:sp>
        <p:nvSpPr>
          <p:cNvPr id="7" name="Espace réservé du texte 8">
            <a:extLst>
              <a:ext uri="{FF2B5EF4-FFF2-40B4-BE49-F238E27FC236}">
                <a16:creationId xmlns:a16="http://schemas.microsoft.com/office/drawing/2014/main" id="{1687A802-2DFD-4500-887D-AC3AC11942C9}"/>
              </a:ext>
            </a:extLst>
          </p:cNvPr>
          <p:cNvSpPr>
            <a:spLocks noGrp="1"/>
          </p:cNvSpPr>
          <p:nvPr>
            <p:ph type="body" sz="quarter" idx="17"/>
          </p:nvPr>
        </p:nvSpPr>
        <p:spPr>
          <a:xfrm>
            <a:off x="763589" y="1620352"/>
            <a:ext cx="6155992" cy="357533"/>
          </a:xfrm>
        </p:spPr>
        <p:txBody>
          <a:bodyPr/>
          <a:lstStyle>
            <a:lvl1pPr>
              <a:spcBef>
                <a:spcPts val="0"/>
              </a:spcBef>
              <a:defRPr baseline="0"/>
            </a:lvl1pPr>
          </a:lstStyle>
          <a:p>
            <a:pPr lvl="0"/>
            <a:r>
              <a:rPr lang="fr-FR" dirty="0"/>
              <a:t>Cliquez pour modifier les styles du texte du masque</a:t>
            </a:r>
          </a:p>
        </p:txBody>
      </p:sp>
      <p:sp>
        <p:nvSpPr>
          <p:cNvPr id="8" name="Espace réservé du texte 13">
            <a:extLst>
              <a:ext uri="{FF2B5EF4-FFF2-40B4-BE49-F238E27FC236}">
                <a16:creationId xmlns:a16="http://schemas.microsoft.com/office/drawing/2014/main" id="{5F9BF214-6C60-4E41-A034-D49106528A11}"/>
              </a:ext>
            </a:extLst>
          </p:cNvPr>
          <p:cNvSpPr>
            <a:spLocks noGrp="1"/>
          </p:cNvSpPr>
          <p:nvPr>
            <p:ph type="body" sz="quarter" idx="18"/>
          </p:nvPr>
        </p:nvSpPr>
        <p:spPr>
          <a:xfrm>
            <a:off x="763589" y="2275507"/>
            <a:ext cx="6155992"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9" name="Espace réservé du texte 9">
            <a:extLst>
              <a:ext uri="{FF2B5EF4-FFF2-40B4-BE49-F238E27FC236}">
                <a16:creationId xmlns:a16="http://schemas.microsoft.com/office/drawing/2014/main" id="{ED3F5768-05BA-457A-B32B-0844C3D5B889}"/>
              </a:ext>
            </a:extLst>
          </p:cNvPr>
          <p:cNvSpPr>
            <a:spLocks noGrp="1"/>
          </p:cNvSpPr>
          <p:nvPr>
            <p:ph type="body" sz="quarter" idx="19" hasCustomPrompt="1"/>
          </p:nvPr>
        </p:nvSpPr>
        <p:spPr>
          <a:xfrm>
            <a:off x="763588"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1666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 Fonds Bleu">
    <p:bg>
      <p:bgPr>
        <a:solidFill>
          <a:srgbClr val="143CC8"/>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4AF5C2-5571-4AE9-96D3-58F13E79310F}"/>
              </a:ext>
            </a:extLst>
          </p:cNvPr>
          <p:cNvSpPr>
            <a:spLocks noGrp="1"/>
          </p:cNvSpPr>
          <p:nvPr>
            <p:ph type="ctrTitle" hasCustomPrompt="1"/>
          </p:nvPr>
        </p:nvSpPr>
        <p:spPr>
          <a:xfrm>
            <a:off x="720000" y="1616468"/>
            <a:ext cx="8808574" cy="1846374"/>
          </a:xfrm>
        </p:spPr>
        <p:txBody>
          <a:bodyPr wrap="square" lIns="0" tIns="0" rIns="0" bIns="0" anchor="b">
            <a:spAutoFit/>
          </a:bodyPr>
          <a:lstStyle>
            <a:lvl1pPr algn="l">
              <a:lnSpc>
                <a:spcPct val="90000"/>
              </a:lnSpc>
              <a:defRPr sz="6666" cap="all" baseline="0">
                <a:solidFill>
                  <a:schemeClr val="bg1"/>
                </a:solidFill>
                <a:latin typeface="Roboto" panose="02000000000000000000" pitchFamily="2" charset="0"/>
                <a:ea typeface="Roboto" panose="02000000000000000000" pitchFamily="2" charset="0"/>
              </a:defRPr>
            </a:lvl1pPr>
          </a:lstStyle>
          <a:p>
            <a:r>
              <a:rPr lang="fr-BE" dirty="0"/>
              <a:t>TITRE DE</a:t>
            </a:r>
            <a:br>
              <a:rPr lang="fr-BE" dirty="0"/>
            </a:br>
            <a:r>
              <a:rPr lang="fr-BE" dirty="0"/>
              <a:t>PRÉSENTATION</a:t>
            </a:r>
          </a:p>
        </p:txBody>
      </p:sp>
      <p:pic>
        <p:nvPicPr>
          <p:cNvPr id="6" name="Image 5">
            <a:extLst>
              <a:ext uri="{FF2B5EF4-FFF2-40B4-BE49-F238E27FC236}">
                <a16:creationId xmlns:a16="http://schemas.microsoft.com/office/drawing/2014/main" id="{CF42DB37-19F2-4C1C-A1C9-41BBE939FB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898" y="5742877"/>
            <a:ext cx="3435683" cy="612000"/>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3">
            <p14:nvContentPartPr>
              <p14:cNvPr id="3" name="Encre 2">
                <a:extLst>
                  <a:ext uri="{FF2B5EF4-FFF2-40B4-BE49-F238E27FC236}">
                    <a16:creationId xmlns:a16="http://schemas.microsoft.com/office/drawing/2014/main" id="{0669420E-1990-43BF-8E2B-22D0061AEB58}"/>
                  </a:ext>
                </a:extLst>
              </p14:cNvPr>
              <p14:cNvContentPartPr/>
              <p14:nvPr userDrawn="1"/>
            </p14:nvContentPartPr>
            <p14:xfrm>
              <a:off x="9221431" y="6112080"/>
              <a:ext cx="360" cy="360"/>
            </p14:xfrm>
          </p:contentPart>
        </mc:Choice>
        <mc:Fallback xmlns="">
          <p:pic>
            <p:nvPicPr>
              <p:cNvPr id="3" name="Encre 2">
                <a:extLst>
                  <a:ext uri="{FF2B5EF4-FFF2-40B4-BE49-F238E27FC236}">
                    <a16:creationId xmlns:a16="http://schemas.microsoft.com/office/drawing/2014/main" id="{0669420E-1990-43BF-8E2B-22D0061AEB58}"/>
                  </a:ext>
                </a:extLst>
              </p:cNvPr>
              <p:cNvPicPr/>
              <p:nvPr/>
            </p:nvPicPr>
            <p:blipFill>
              <a:blip r:embed="rId4"/>
              <a:stretch>
                <a:fillRect/>
              </a:stretch>
            </p:blipFill>
            <p:spPr>
              <a:xfrm>
                <a:off x="9203791" y="6094080"/>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
            <p14:nvContentPartPr>
              <p14:cNvPr id="4" name="Encre 3">
                <a:extLst>
                  <a:ext uri="{FF2B5EF4-FFF2-40B4-BE49-F238E27FC236}">
                    <a16:creationId xmlns:a16="http://schemas.microsoft.com/office/drawing/2014/main" id="{67EFC4D9-722D-4641-AC94-051AC3C1C355}"/>
                  </a:ext>
                </a:extLst>
              </p14:cNvPr>
              <p14:cNvContentPartPr/>
              <p14:nvPr userDrawn="1"/>
            </p14:nvContentPartPr>
            <p14:xfrm>
              <a:off x="11466031" y="5934240"/>
              <a:ext cx="360" cy="360"/>
            </p14:xfrm>
          </p:contentPart>
        </mc:Choice>
        <mc:Fallback xmlns="">
          <p:pic>
            <p:nvPicPr>
              <p:cNvPr id="4" name="Encre 3">
                <a:extLst>
                  <a:ext uri="{FF2B5EF4-FFF2-40B4-BE49-F238E27FC236}">
                    <a16:creationId xmlns:a16="http://schemas.microsoft.com/office/drawing/2014/main" id="{67EFC4D9-722D-4641-AC94-051AC3C1C355}"/>
                  </a:ext>
                </a:extLst>
              </p:cNvPr>
              <p:cNvPicPr/>
              <p:nvPr/>
            </p:nvPicPr>
            <p:blipFill>
              <a:blip r:embed="rId6"/>
              <a:stretch>
                <a:fillRect/>
              </a:stretch>
            </p:blipFill>
            <p:spPr>
              <a:xfrm>
                <a:off x="11448031" y="5916600"/>
                <a:ext cx="36000" cy="36000"/>
              </a:xfrm>
              <a:prstGeom prst="rect">
                <a:avLst/>
              </a:prstGeom>
            </p:spPr>
          </p:pic>
        </mc:Fallback>
      </mc:AlternateContent>
    </p:spTree>
    <p:extLst>
      <p:ext uri="{BB962C8B-B14F-4D97-AF65-F5344CB8AC3E}">
        <p14:creationId xmlns:p14="http://schemas.microsoft.com/office/powerpoint/2010/main" val="20944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re + Fonds Photo">
    <p:spTree>
      <p:nvGrpSpPr>
        <p:cNvPr id="1" name=""/>
        <p:cNvGrpSpPr/>
        <p:nvPr/>
      </p:nvGrpSpPr>
      <p:grpSpPr>
        <a:xfrm>
          <a:off x="0" y="0"/>
          <a:ext cx="0" cy="0"/>
          <a:chOff x="0" y="0"/>
          <a:chExt cx="0" cy="0"/>
        </a:xfrm>
      </p:grpSpPr>
      <p:sp>
        <p:nvSpPr>
          <p:cNvPr id="8" name="Espace réservé pour une image  4">
            <a:extLst>
              <a:ext uri="{FF2B5EF4-FFF2-40B4-BE49-F238E27FC236}">
                <a16:creationId xmlns:a16="http://schemas.microsoft.com/office/drawing/2014/main" id="{72C80BD8-D653-4266-B533-AAC8DA8806E9}"/>
              </a:ext>
            </a:extLst>
          </p:cNvPr>
          <p:cNvSpPr>
            <a:spLocks noGrp="1"/>
          </p:cNvSpPr>
          <p:nvPr>
            <p:ph type="pic" sz="quarter" idx="13"/>
          </p:nvPr>
        </p:nvSpPr>
        <p:spPr>
          <a:xfrm>
            <a:off x="-65314" y="-65313"/>
            <a:ext cx="12335069" cy="6988628"/>
          </a:xfrm>
        </p:spPr>
        <p:txBody>
          <a:bodyPr/>
          <a:lstStyle>
            <a:lvl1pPr marL="0" indent="0" algn="ctr">
              <a:buNone/>
              <a:defRPr>
                <a:solidFill>
                  <a:schemeClr val="accent1"/>
                </a:solidFill>
              </a:defRPr>
            </a:lvl1pPr>
          </a:lstStyle>
          <a:p>
            <a:r>
              <a:rPr lang="fr-FR" dirty="0"/>
              <a:t>Cliquez sur l'icône pour ajouter une image</a:t>
            </a:r>
            <a:endParaRPr lang="fr-BE" dirty="0"/>
          </a:p>
        </p:txBody>
      </p:sp>
      <p:sp>
        <p:nvSpPr>
          <p:cNvPr id="6" name="Espace réservé du texte 8">
            <a:extLst>
              <a:ext uri="{FF2B5EF4-FFF2-40B4-BE49-F238E27FC236}">
                <a16:creationId xmlns:a16="http://schemas.microsoft.com/office/drawing/2014/main" id="{A7162598-7F6C-4F77-ABB2-EEA012F8C52A}"/>
              </a:ext>
            </a:extLst>
          </p:cNvPr>
          <p:cNvSpPr>
            <a:spLocks noGrp="1"/>
          </p:cNvSpPr>
          <p:nvPr>
            <p:ph type="body" sz="quarter" idx="16"/>
          </p:nvPr>
        </p:nvSpPr>
        <p:spPr>
          <a:xfrm>
            <a:off x="763588" y="1630291"/>
            <a:ext cx="4504151" cy="357533"/>
          </a:xfrm>
        </p:spPr>
        <p:txBody>
          <a:bodyPr/>
          <a:lstStyle>
            <a:lvl1pPr>
              <a:spcBef>
                <a:spcPts val="0"/>
              </a:spcBef>
              <a:defRPr baseline="0"/>
            </a:lvl1pPr>
          </a:lstStyle>
          <a:p>
            <a:pPr lvl="0"/>
            <a:r>
              <a:rPr lang="fr-FR" dirty="0"/>
              <a:t>Cliquez pour modifier les styles du texte du masque</a:t>
            </a:r>
          </a:p>
        </p:txBody>
      </p:sp>
      <p:sp>
        <p:nvSpPr>
          <p:cNvPr id="7" name="Espace réservé du texte 13">
            <a:extLst>
              <a:ext uri="{FF2B5EF4-FFF2-40B4-BE49-F238E27FC236}">
                <a16:creationId xmlns:a16="http://schemas.microsoft.com/office/drawing/2014/main" id="{2C29B6B7-43BD-4504-895E-82ADAE5D39BB}"/>
              </a:ext>
            </a:extLst>
          </p:cNvPr>
          <p:cNvSpPr>
            <a:spLocks noGrp="1"/>
          </p:cNvSpPr>
          <p:nvPr>
            <p:ph type="body" sz="quarter" idx="17"/>
          </p:nvPr>
        </p:nvSpPr>
        <p:spPr>
          <a:xfrm>
            <a:off x="763588" y="2285446"/>
            <a:ext cx="4504151"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9" name="Espace réservé du texte 9">
            <a:extLst>
              <a:ext uri="{FF2B5EF4-FFF2-40B4-BE49-F238E27FC236}">
                <a16:creationId xmlns:a16="http://schemas.microsoft.com/office/drawing/2014/main" id="{9ACDE549-579B-4B87-9921-03E9AE9CD970}"/>
              </a:ext>
            </a:extLst>
          </p:cNvPr>
          <p:cNvSpPr>
            <a:spLocks noGrp="1"/>
          </p:cNvSpPr>
          <p:nvPr>
            <p:ph type="body" sz="quarter" idx="19" hasCustomPrompt="1"/>
          </p:nvPr>
        </p:nvSpPr>
        <p:spPr>
          <a:xfrm>
            <a:off x="763588"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2850885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3_Diapositive de titre - Fonds Bleu">
    <p:bg>
      <p:bgPr>
        <a:solidFill>
          <a:srgbClr val="143CC8"/>
        </a:solid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3" name="Encre 2">
                <a:extLst>
                  <a:ext uri="{FF2B5EF4-FFF2-40B4-BE49-F238E27FC236}">
                    <a16:creationId xmlns:a16="http://schemas.microsoft.com/office/drawing/2014/main" id="{B57F7399-B9D0-4F4E-AA60-85FE9662092D}"/>
                  </a:ext>
                </a:extLst>
              </p14:cNvPr>
              <p14:cNvContentPartPr/>
              <p14:nvPr userDrawn="1"/>
            </p14:nvContentPartPr>
            <p14:xfrm>
              <a:off x="2610926" y="3964260"/>
              <a:ext cx="360" cy="360"/>
            </p14:xfrm>
          </p:contentPart>
        </mc:Choice>
        <mc:Fallback xmlns="">
          <p:pic>
            <p:nvPicPr>
              <p:cNvPr id="3" name="Encre 2">
                <a:extLst>
                  <a:ext uri="{FF2B5EF4-FFF2-40B4-BE49-F238E27FC236}">
                    <a16:creationId xmlns:a16="http://schemas.microsoft.com/office/drawing/2014/main" id="{B57F7399-B9D0-4F4E-AA60-85FE9662092D}"/>
                  </a:ext>
                </a:extLst>
              </p:cNvPr>
              <p:cNvPicPr/>
              <p:nvPr/>
            </p:nvPicPr>
            <p:blipFill>
              <a:blip r:embed="rId3"/>
              <a:stretch>
                <a:fillRect/>
              </a:stretch>
            </p:blipFill>
            <p:spPr>
              <a:xfrm>
                <a:off x="2592926" y="3946260"/>
                <a:ext cx="36000" cy="36000"/>
              </a:xfrm>
              <a:prstGeom prst="rect">
                <a:avLst/>
              </a:prstGeom>
            </p:spPr>
          </p:pic>
        </mc:Fallback>
      </mc:AlternateContent>
      <p:pic>
        <p:nvPicPr>
          <p:cNvPr id="4" name="Image 3">
            <a:extLst>
              <a:ext uri="{FF2B5EF4-FFF2-40B4-BE49-F238E27FC236}">
                <a16:creationId xmlns:a16="http://schemas.microsoft.com/office/drawing/2014/main" id="{2506A422-97C7-4629-B801-27E7DFA49E8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57428" y="3329421"/>
            <a:ext cx="220500" cy="252000"/>
          </a:xfrm>
          <a:prstGeom prst="rect">
            <a:avLst/>
          </a:prstGeom>
        </p:spPr>
      </p:pic>
      <p:pic>
        <p:nvPicPr>
          <p:cNvPr id="5" name="Image 4">
            <a:extLst>
              <a:ext uri="{FF2B5EF4-FFF2-40B4-BE49-F238E27FC236}">
                <a16:creationId xmlns:a16="http://schemas.microsoft.com/office/drawing/2014/main" id="{C1B9610D-E416-4FE6-9902-813CC7C531F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97439" y="3291511"/>
            <a:ext cx="275625" cy="252000"/>
          </a:xfrm>
          <a:prstGeom prst="rect">
            <a:avLst/>
          </a:prstGeom>
        </p:spPr>
      </p:pic>
      <p:pic>
        <p:nvPicPr>
          <p:cNvPr id="7" name="Image 6">
            <a:extLst>
              <a:ext uri="{FF2B5EF4-FFF2-40B4-BE49-F238E27FC236}">
                <a16:creationId xmlns:a16="http://schemas.microsoft.com/office/drawing/2014/main" id="{8C6EBD97-2EC6-4226-9B57-73BC0901B8CF}"/>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513217" y="3247318"/>
            <a:ext cx="307125" cy="252000"/>
          </a:xfrm>
          <a:prstGeom prst="rect">
            <a:avLst/>
          </a:prstGeom>
        </p:spPr>
      </p:pic>
      <p:sp>
        <p:nvSpPr>
          <p:cNvPr id="8" name="Rectangle : coins arrondis 7">
            <a:extLst>
              <a:ext uri="{FF2B5EF4-FFF2-40B4-BE49-F238E27FC236}">
                <a16:creationId xmlns:a16="http://schemas.microsoft.com/office/drawing/2014/main" id="{16E315C8-3BFD-48D3-BEFD-90844DE9F5FD}"/>
              </a:ext>
            </a:extLst>
          </p:cNvPr>
          <p:cNvSpPr/>
          <p:nvPr userDrawn="1"/>
        </p:nvSpPr>
        <p:spPr>
          <a:xfrm>
            <a:off x="843923" y="3222934"/>
            <a:ext cx="2271400" cy="2271400"/>
          </a:xfrm>
          <a:prstGeom prst="roundRect">
            <a:avLst>
              <a:gd name="adj" fmla="val 416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Rectangle : coins arrondis 8">
            <a:extLst>
              <a:ext uri="{FF2B5EF4-FFF2-40B4-BE49-F238E27FC236}">
                <a16:creationId xmlns:a16="http://schemas.microsoft.com/office/drawing/2014/main" id="{1D435A01-335F-4588-A99E-61310D187B3D}"/>
              </a:ext>
            </a:extLst>
          </p:cNvPr>
          <p:cNvSpPr/>
          <p:nvPr userDrawn="1"/>
        </p:nvSpPr>
        <p:spPr>
          <a:xfrm>
            <a:off x="3371575" y="3222934"/>
            <a:ext cx="2271400" cy="2271400"/>
          </a:xfrm>
          <a:prstGeom prst="roundRect">
            <a:avLst>
              <a:gd name="adj" fmla="val 416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Rectangle : coins arrondis 9">
            <a:extLst>
              <a:ext uri="{FF2B5EF4-FFF2-40B4-BE49-F238E27FC236}">
                <a16:creationId xmlns:a16="http://schemas.microsoft.com/office/drawing/2014/main" id="{860BF3C0-E54F-46A9-B84F-9C91E37F92EF}"/>
              </a:ext>
            </a:extLst>
          </p:cNvPr>
          <p:cNvSpPr/>
          <p:nvPr userDrawn="1"/>
        </p:nvSpPr>
        <p:spPr>
          <a:xfrm>
            <a:off x="5907070" y="3222934"/>
            <a:ext cx="2271400" cy="2271400"/>
          </a:xfrm>
          <a:prstGeom prst="roundRect">
            <a:avLst>
              <a:gd name="adj" fmla="val 416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 coins arrondis 10">
            <a:extLst>
              <a:ext uri="{FF2B5EF4-FFF2-40B4-BE49-F238E27FC236}">
                <a16:creationId xmlns:a16="http://schemas.microsoft.com/office/drawing/2014/main" id="{4FB88F0D-5151-414B-AC6A-5B1C252A2CE2}"/>
              </a:ext>
            </a:extLst>
          </p:cNvPr>
          <p:cNvSpPr/>
          <p:nvPr userDrawn="1"/>
        </p:nvSpPr>
        <p:spPr>
          <a:xfrm>
            <a:off x="8434722" y="3222934"/>
            <a:ext cx="2271400" cy="2271400"/>
          </a:xfrm>
          <a:prstGeom prst="roundRect">
            <a:avLst>
              <a:gd name="adj" fmla="val 4167"/>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Image 11">
            <a:extLst>
              <a:ext uri="{FF2B5EF4-FFF2-40B4-BE49-F238E27FC236}">
                <a16:creationId xmlns:a16="http://schemas.microsoft.com/office/drawing/2014/main" id="{D1DBD9B0-54D4-4768-BAA4-625A9DC971DF}"/>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t="2302" r="58324"/>
          <a:stretch/>
        </p:blipFill>
        <p:spPr>
          <a:xfrm>
            <a:off x="917076" y="3332102"/>
            <a:ext cx="468000" cy="195428"/>
          </a:xfrm>
          <a:prstGeom prst="rect">
            <a:avLst/>
          </a:prstGeom>
        </p:spPr>
      </p:pic>
      <p:sp>
        <p:nvSpPr>
          <p:cNvPr id="13" name="ZoneTexte 12">
            <a:extLst>
              <a:ext uri="{FF2B5EF4-FFF2-40B4-BE49-F238E27FC236}">
                <a16:creationId xmlns:a16="http://schemas.microsoft.com/office/drawing/2014/main" id="{E47F0689-C4E8-4141-A24D-88F08358EF9C}"/>
              </a:ext>
            </a:extLst>
          </p:cNvPr>
          <p:cNvSpPr txBox="1"/>
          <p:nvPr userDrawn="1"/>
        </p:nvSpPr>
        <p:spPr>
          <a:xfrm>
            <a:off x="956833" y="3928679"/>
            <a:ext cx="2045580" cy="338554"/>
          </a:xfrm>
          <a:prstGeom prst="rect">
            <a:avLst/>
          </a:prstGeom>
          <a:noFill/>
        </p:spPr>
        <p:txBody>
          <a:bodyPr wrap="square" rtlCol="0">
            <a:spAutoFit/>
          </a:bodyPr>
          <a:lstStyle/>
          <a:p>
            <a:r>
              <a:rPr lang="fr-FR" sz="1600" dirty="0">
                <a:solidFill>
                  <a:schemeClr val="bg1"/>
                </a:solidFill>
                <a:latin typeface="Roboto Medium" panose="02000000000000000000" pitchFamily="2" charset="0"/>
                <a:ea typeface="Roboto Medium" panose="02000000000000000000" pitchFamily="2" charset="0"/>
              </a:rPr>
              <a:t>UCM.be</a:t>
            </a:r>
          </a:p>
        </p:txBody>
      </p:sp>
      <p:sp>
        <p:nvSpPr>
          <p:cNvPr id="14" name="ZoneTexte 13">
            <a:extLst>
              <a:ext uri="{FF2B5EF4-FFF2-40B4-BE49-F238E27FC236}">
                <a16:creationId xmlns:a16="http://schemas.microsoft.com/office/drawing/2014/main" id="{7C62CE0D-DFC1-4CB6-B849-95192A4086BB}"/>
              </a:ext>
            </a:extLst>
          </p:cNvPr>
          <p:cNvSpPr txBox="1"/>
          <p:nvPr userDrawn="1"/>
        </p:nvSpPr>
        <p:spPr>
          <a:xfrm>
            <a:off x="3486331" y="3922583"/>
            <a:ext cx="2045580" cy="646331"/>
          </a:xfrm>
          <a:prstGeom prst="rect">
            <a:avLst/>
          </a:prstGeom>
          <a:noFill/>
        </p:spPr>
        <p:txBody>
          <a:bodyPr wrap="square" rtlCol="0">
            <a:spAutoFit/>
          </a:bodyPr>
          <a:lstStyle/>
          <a:p>
            <a:r>
              <a:rPr lang="fr-FR" dirty="0">
                <a:solidFill>
                  <a:schemeClr val="bg1"/>
                </a:solidFill>
                <a:latin typeface="Roboto Medium" panose="02000000000000000000" pitchFamily="2" charset="0"/>
                <a:ea typeface="Roboto Medium" panose="02000000000000000000" pitchFamily="2" charset="0"/>
              </a:rPr>
              <a:t>Facebook.com/</a:t>
            </a:r>
          </a:p>
          <a:p>
            <a:r>
              <a:rPr lang="fr-FR" dirty="0" err="1">
                <a:solidFill>
                  <a:schemeClr val="bg1"/>
                </a:solidFill>
                <a:latin typeface="Roboto Medium" panose="02000000000000000000" pitchFamily="2" charset="0"/>
                <a:ea typeface="Roboto Medium" panose="02000000000000000000" pitchFamily="2" charset="0"/>
              </a:rPr>
              <a:t>ucm.groupe</a:t>
            </a:r>
            <a:endParaRPr lang="fr-FR" sz="1600" dirty="0">
              <a:solidFill>
                <a:schemeClr val="bg1"/>
              </a:solidFill>
              <a:latin typeface="Roboto Medium" panose="02000000000000000000" pitchFamily="2" charset="0"/>
              <a:ea typeface="Roboto Medium" panose="02000000000000000000" pitchFamily="2" charset="0"/>
            </a:endParaRPr>
          </a:p>
        </p:txBody>
      </p:sp>
      <p:sp>
        <p:nvSpPr>
          <p:cNvPr id="15" name="ZoneTexte 14">
            <a:extLst>
              <a:ext uri="{FF2B5EF4-FFF2-40B4-BE49-F238E27FC236}">
                <a16:creationId xmlns:a16="http://schemas.microsoft.com/office/drawing/2014/main" id="{8F7B64E3-EB82-4132-84A9-9050D7DF9AAA}"/>
              </a:ext>
            </a:extLst>
          </p:cNvPr>
          <p:cNvSpPr txBox="1"/>
          <p:nvPr userDrawn="1"/>
        </p:nvSpPr>
        <p:spPr>
          <a:xfrm>
            <a:off x="6019057" y="3934775"/>
            <a:ext cx="2045580" cy="646331"/>
          </a:xfrm>
          <a:prstGeom prst="rect">
            <a:avLst/>
          </a:prstGeom>
          <a:noFill/>
        </p:spPr>
        <p:txBody>
          <a:bodyPr wrap="square" rtlCol="0">
            <a:spAutoFit/>
          </a:bodyPr>
          <a:lstStyle/>
          <a:p>
            <a:r>
              <a:rPr lang="fr-FR" dirty="0">
                <a:solidFill>
                  <a:schemeClr val="bg1"/>
                </a:solidFill>
                <a:latin typeface="Roboto Medium" panose="02000000000000000000" pitchFamily="2" charset="0"/>
                <a:ea typeface="Roboto Medium" panose="02000000000000000000" pitchFamily="2" charset="0"/>
              </a:rPr>
              <a:t>Linkedin.com/</a:t>
            </a:r>
          </a:p>
          <a:p>
            <a:r>
              <a:rPr lang="fr-FR" dirty="0" err="1">
                <a:solidFill>
                  <a:schemeClr val="bg1"/>
                </a:solidFill>
                <a:latin typeface="Roboto Medium" panose="02000000000000000000" pitchFamily="2" charset="0"/>
                <a:ea typeface="Roboto Medium" panose="02000000000000000000" pitchFamily="2" charset="0"/>
              </a:rPr>
              <a:t>company</a:t>
            </a:r>
            <a:r>
              <a:rPr lang="fr-FR" dirty="0">
                <a:solidFill>
                  <a:schemeClr val="bg1"/>
                </a:solidFill>
                <a:latin typeface="Roboto Medium" panose="02000000000000000000" pitchFamily="2" charset="0"/>
                <a:ea typeface="Roboto Medium" panose="02000000000000000000" pitchFamily="2" charset="0"/>
              </a:rPr>
              <a:t>/</a:t>
            </a:r>
            <a:r>
              <a:rPr lang="fr-FR" dirty="0" err="1">
                <a:solidFill>
                  <a:schemeClr val="bg1"/>
                </a:solidFill>
                <a:latin typeface="Roboto Medium" panose="02000000000000000000" pitchFamily="2" charset="0"/>
                <a:ea typeface="Roboto Medium" panose="02000000000000000000" pitchFamily="2" charset="0"/>
              </a:rPr>
              <a:t>ucm</a:t>
            </a:r>
            <a:endParaRPr lang="fr-FR" sz="1600" dirty="0">
              <a:solidFill>
                <a:schemeClr val="bg1"/>
              </a:solidFill>
              <a:latin typeface="Roboto Medium" panose="02000000000000000000" pitchFamily="2" charset="0"/>
              <a:ea typeface="Roboto Medium" panose="02000000000000000000" pitchFamily="2" charset="0"/>
            </a:endParaRPr>
          </a:p>
        </p:txBody>
      </p:sp>
      <p:sp>
        <p:nvSpPr>
          <p:cNvPr id="16" name="ZoneTexte 15">
            <a:extLst>
              <a:ext uri="{FF2B5EF4-FFF2-40B4-BE49-F238E27FC236}">
                <a16:creationId xmlns:a16="http://schemas.microsoft.com/office/drawing/2014/main" id="{CF22048F-E11A-4821-88BA-23AC8E1BC296}"/>
              </a:ext>
            </a:extLst>
          </p:cNvPr>
          <p:cNvSpPr txBox="1"/>
          <p:nvPr userDrawn="1"/>
        </p:nvSpPr>
        <p:spPr>
          <a:xfrm>
            <a:off x="8548555" y="3928679"/>
            <a:ext cx="2045580" cy="646331"/>
          </a:xfrm>
          <a:prstGeom prst="rect">
            <a:avLst/>
          </a:prstGeom>
          <a:noFill/>
        </p:spPr>
        <p:txBody>
          <a:bodyPr wrap="square" rtlCol="0">
            <a:spAutoFit/>
          </a:bodyPr>
          <a:lstStyle/>
          <a:p>
            <a:r>
              <a:rPr lang="fr-FR" dirty="0">
                <a:solidFill>
                  <a:schemeClr val="bg1"/>
                </a:solidFill>
                <a:latin typeface="Roboto Medium" panose="02000000000000000000" pitchFamily="2" charset="0"/>
                <a:ea typeface="Roboto Medium" panose="02000000000000000000" pitchFamily="2" charset="0"/>
              </a:rPr>
              <a:t>Twitter.com/</a:t>
            </a:r>
          </a:p>
          <a:p>
            <a:r>
              <a:rPr lang="fr-FR" dirty="0" err="1">
                <a:solidFill>
                  <a:schemeClr val="bg1"/>
                </a:solidFill>
                <a:latin typeface="Roboto Medium" panose="02000000000000000000" pitchFamily="2" charset="0"/>
                <a:ea typeface="Roboto Medium" panose="02000000000000000000" pitchFamily="2" charset="0"/>
              </a:rPr>
              <a:t>ucm.mouvement</a:t>
            </a:r>
            <a:endParaRPr lang="fr-FR" sz="1600" dirty="0">
              <a:solidFill>
                <a:schemeClr val="bg1"/>
              </a:solidFill>
              <a:latin typeface="Roboto Medium" panose="02000000000000000000" pitchFamily="2" charset="0"/>
              <a:ea typeface="Roboto Medium" panose="02000000000000000000" pitchFamily="2" charset="0"/>
            </a:endParaRPr>
          </a:p>
        </p:txBody>
      </p:sp>
      <mc:AlternateContent xmlns:mc="http://schemas.openxmlformats.org/markup-compatibility/2006" xmlns:p14="http://schemas.microsoft.com/office/powerpoint/2010/main">
        <mc:Choice Requires="p14">
          <p:contentPart p14:bwMode="auto" r:id="rId8">
            <p14:nvContentPartPr>
              <p14:cNvPr id="17" name="Encre 16">
                <a:extLst>
                  <a:ext uri="{FF2B5EF4-FFF2-40B4-BE49-F238E27FC236}">
                    <a16:creationId xmlns:a16="http://schemas.microsoft.com/office/drawing/2014/main" id="{80500193-DCB0-4538-BADA-F9D92D0A595D}"/>
                  </a:ext>
                </a:extLst>
              </p14:cNvPr>
              <p14:cNvContentPartPr/>
              <p14:nvPr userDrawn="1"/>
            </p14:nvContentPartPr>
            <p14:xfrm>
              <a:off x="1594393" y="4968084"/>
              <a:ext cx="360" cy="360"/>
            </p14:xfrm>
          </p:contentPart>
        </mc:Choice>
        <mc:Fallback xmlns="">
          <p:pic>
            <p:nvPicPr>
              <p:cNvPr id="17" name="Encre 16">
                <a:extLst>
                  <a:ext uri="{FF2B5EF4-FFF2-40B4-BE49-F238E27FC236}">
                    <a16:creationId xmlns:a16="http://schemas.microsoft.com/office/drawing/2014/main" id="{80500193-DCB0-4538-BADA-F9D92D0A595D}"/>
                  </a:ext>
                </a:extLst>
              </p:cNvPr>
              <p:cNvPicPr/>
              <p:nvPr/>
            </p:nvPicPr>
            <p:blipFill>
              <a:blip r:embed="rId9"/>
              <a:stretch>
                <a:fillRect/>
              </a:stretch>
            </p:blipFill>
            <p:spPr>
              <a:xfrm>
                <a:off x="1585393" y="4959084"/>
                <a:ext cx="18000" cy="18000"/>
              </a:xfrm>
              <a:prstGeom prst="rect">
                <a:avLst/>
              </a:prstGeom>
            </p:spPr>
          </p:pic>
        </mc:Fallback>
      </mc:AlternateContent>
      <p:pic>
        <p:nvPicPr>
          <p:cNvPr id="18" name="Image 17">
            <a:extLst>
              <a:ext uri="{FF2B5EF4-FFF2-40B4-BE49-F238E27FC236}">
                <a16:creationId xmlns:a16="http://schemas.microsoft.com/office/drawing/2014/main" id="{2B750C35-8D05-4F70-B305-731B42BC76A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61761" y="652275"/>
            <a:ext cx="5856488" cy="1881458"/>
          </a:xfrm>
          <a:prstGeom prst="rect">
            <a:avLst/>
          </a:prstGeom>
        </p:spPr>
      </p:pic>
      <mc:AlternateContent xmlns:mc="http://schemas.openxmlformats.org/markup-compatibility/2006" xmlns:p14="http://schemas.microsoft.com/office/powerpoint/2010/main">
        <mc:Choice Requires="p14">
          <p:contentPart p14:bwMode="auto" r:id="rId11">
            <p14:nvContentPartPr>
              <p14:cNvPr id="19" name="Encre 18">
                <a:extLst>
                  <a:ext uri="{FF2B5EF4-FFF2-40B4-BE49-F238E27FC236}">
                    <a16:creationId xmlns:a16="http://schemas.microsoft.com/office/drawing/2014/main" id="{7D5934B3-E182-4447-9A3E-ED35C85E662A}"/>
                  </a:ext>
                </a:extLst>
              </p14:cNvPr>
              <p14:cNvContentPartPr/>
              <p14:nvPr userDrawn="1"/>
            </p14:nvContentPartPr>
            <p14:xfrm>
              <a:off x="2122046" y="1017326"/>
              <a:ext cx="360" cy="3600"/>
            </p14:xfrm>
          </p:contentPart>
        </mc:Choice>
        <mc:Fallback xmlns="">
          <p:pic>
            <p:nvPicPr>
              <p:cNvPr id="19" name="Encre 18">
                <a:extLst>
                  <a:ext uri="{FF2B5EF4-FFF2-40B4-BE49-F238E27FC236}">
                    <a16:creationId xmlns:a16="http://schemas.microsoft.com/office/drawing/2014/main" id="{7D5934B3-E182-4447-9A3E-ED35C85E662A}"/>
                  </a:ext>
                </a:extLst>
              </p:cNvPr>
              <p:cNvPicPr/>
              <p:nvPr/>
            </p:nvPicPr>
            <p:blipFill>
              <a:blip r:embed="rId9"/>
              <a:stretch>
                <a:fillRect/>
              </a:stretch>
            </p:blipFill>
            <p:spPr>
              <a:xfrm>
                <a:off x="2113046" y="1007326"/>
                <a:ext cx="18000" cy="23200"/>
              </a:xfrm>
              <a:prstGeom prst="rect">
                <a:avLst/>
              </a:prstGeom>
            </p:spPr>
          </p:pic>
        </mc:Fallback>
      </mc:AlternateContent>
      <p:pic>
        <p:nvPicPr>
          <p:cNvPr id="20" name="Image 19">
            <a:extLst>
              <a:ext uri="{FF2B5EF4-FFF2-40B4-BE49-F238E27FC236}">
                <a16:creationId xmlns:a16="http://schemas.microsoft.com/office/drawing/2014/main" id="{4407C256-89F6-4811-BAB0-3C157674531E}"/>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81898" y="5742877"/>
            <a:ext cx="3435683" cy="612000"/>
          </a:xfrm>
          <a:prstGeom prst="rect">
            <a:avLst/>
          </a:prstGeom>
        </p:spPr>
      </p:pic>
    </p:spTree>
    <p:extLst>
      <p:ext uri="{BB962C8B-B14F-4D97-AF65-F5344CB8AC3E}">
        <p14:creationId xmlns:p14="http://schemas.microsoft.com/office/powerpoint/2010/main" val="265655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6_Diapositive de titre - Fonds Bleu">
    <p:bg>
      <p:bgPr>
        <a:solidFill>
          <a:srgbClr val="143CC8"/>
        </a:solid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9" name="Encre 18">
                <a:extLst>
                  <a:ext uri="{FF2B5EF4-FFF2-40B4-BE49-F238E27FC236}">
                    <a16:creationId xmlns:a16="http://schemas.microsoft.com/office/drawing/2014/main" id="{7D5934B3-E182-4447-9A3E-ED35C85E662A}"/>
                  </a:ext>
                </a:extLst>
              </p14:cNvPr>
              <p14:cNvContentPartPr/>
              <p14:nvPr userDrawn="1"/>
            </p14:nvContentPartPr>
            <p14:xfrm>
              <a:off x="2122046" y="1017326"/>
              <a:ext cx="360" cy="3600"/>
            </p14:xfrm>
          </p:contentPart>
        </mc:Choice>
        <mc:Fallback xmlns="">
          <p:pic>
            <p:nvPicPr>
              <p:cNvPr id="19" name="Encre 18">
                <a:extLst>
                  <a:ext uri="{FF2B5EF4-FFF2-40B4-BE49-F238E27FC236}">
                    <a16:creationId xmlns:a16="http://schemas.microsoft.com/office/drawing/2014/main" id="{7D5934B3-E182-4447-9A3E-ED35C85E662A}"/>
                  </a:ext>
                </a:extLst>
              </p:cNvPr>
              <p:cNvPicPr/>
              <p:nvPr/>
            </p:nvPicPr>
            <p:blipFill>
              <a:blip r:embed="rId3"/>
              <a:stretch>
                <a:fillRect/>
              </a:stretch>
            </p:blipFill>
            <p:spPr>
              <a:xfrm>
                <a:off x="2113046" y="1007326"/>
                <a:ext cx="18000" cy="23200"/>
              </a:xfrm>
              <a:prstGeom prst="rect">
                <a:avLst/>
              </a:prstGeom>
            </p:spPr>
          </p:pic>
        </mc:Fallback>
      </mc:AlternateContent>
      <p:pic>
        <p:nvPicPr>
          <p:cNvPr id="20" name="Image 19">
            <a:extLst>
              <a:ext uri="{FF2B5EF4-FFF2-40B4-BE49-F238E27FC236}">
                <a16:creationId xmlns:a16="http://schemas.microsoft.com/office/drawing/2014/main" id="{4407C256-89F6-4811-BAB0-3C15767453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1898" y="5742877"/>
            <a:ext cx="3435683" cy="612000"/>
          </a:xfrm>
          <a:prstGeom prst="rect">
            <a:avLst/>
          </a:prstGeom>
        </p:spPr>
      </p:pic>
      <p:pic>
        <p:nvPicPr>
          <p:cNvPr id="22" name="Image 21">
            <a:extLst>
              <a:ext uri="{FF2B5EF4-FFF2-40B4-BE49-F238E27FC236}">
                <a16:creationId xmlns:a16="http://schemas.microsoft.com/office/drawing/2014/main" id="{5F85BC4E-2E8E-4E0B-999C-9C7E7FC0FBF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7098" y="1656000"/>
            <a:ext cx="6010159" cy="2182188"/>
          </a:xfrm>
          <a:prstGeom prst="rect">
            <a:avLst/>
          </a:prstGeom>
        </p:spPr>
      </p:pic>
    </p:spTree>
    <p:extLst>
      <p:ext uri="{BB962C8B-B14F-4D97-AF65-F5344CB8AC3E}">
        <p14:creationId xmlns:p14="http://schemas.microsoft.com/office/powerpoint/2010/main" val="202226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7_Diapositive de titre - Fonds Bleu">
    <p:bg>
      <p:bgPr>
        <a:solidFill>
          <a:schemeClr val="bg1"/>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CA14A73-DD92-4CB8-9FFC-1BB6C9E64F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9522" y="5742876"/>
            <a:ext cx="3435682" cy="612000"/>
          </a:xfrm>
          <a:prstGeom prst="rect">
            <a:avLst/>
          </a:prstGeom>
        </p:spPr>
      </p:pic>
      <p:pic>
        <p:nvPicPr>
          <p:cNvPr id="4" name="Image 3">
            <a:extLst>
              <a:ext uri="{FF2B5EF4-FFF2-40B4-BE49-F238E27FC236}">
                <a16:creationId xmlns:a16="http://schemas.microsoft.com/office/drawing/2014/main" id="{0D8729AA-9236-4785-BF8B-B9BDEF73A87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077"/>
          <a:stretch/>
        </p:blipFill>
        <p:spPr>
          <a:xfrm>
            <a:off x="672385" y="1656000"/>
            <a:ext cx="5570474" cy="2005418"/>
          </a:xfrm>
          <a:prstGeom prst="rect">
            <a:avLst/>
          </a:prstGeom>
        </p:spPr>
      </p:pic>
    </p:spTree>
    <p:extLst>
      <p:ext uri="{BB962C8B-B14F-4D97-AF65-F5344CB8AC3E}">
        <p14:creationId xmlns:p14="http://schemas.microsoft.com/office/powerpoint/2010/main" val="319169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9_Diapositive de titre - Fonds Bleu">
    <p:bg>
      <p:bgPr>
        <a:solidFill>
          <a:schemeClr val="bg1"/>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CA14A73-DD92-4CB8-9FFC-1BB6C9E64F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9522" y="5742876"/>
            <a:ext cx="3435682" cy="612000"/>
          </a:xfrm>
          <a:prstGeom prst="rect">
            <a:avLst/>
          </a:prstGeom>
        </p:spPr>
      </p:pic>
      <p:pic>
        <p:nvPicPr>
          <p:cNvPr id="6" name="Image 5">
            <a:extLst>
              <a:ext uri="{FF2B5EF4-FFF2-40B4-BE49-F238E27FC236}">
                <a16:creationId xmlns:a16="http://schemas.microsoft.com/office/drawing/2014/main" id="{77A761EB-9987-4EA2-8AFB-38F32D5C80E5}"/>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3791" b="63926"/>
          <a:stretch/>
        </p:blipFill>
        <p:spPr>
          <a:xfrm>
            <a:off x="720000" y="1529756"/>
            <a:ext cx="5694816" cy="945601"/>
          </a:xfrm>
          <a:prstGeom prst="rect">
            <a:avLst/>
          </a:prstGeom>
        </p:spPr>
      </p:pic>
    </p:spTree>
    <p:extLst>
      <p:ext uri="{BB962C8B-B14F-4D97-AF65-F5344CB8AC3E}">
        <p14:creationId xmlns:p14="http://schemas.microsoft.com/office/powerpoint/2010/main" val="206924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8_Diapositive de titre - Fonds Bleu">
    <p:bg>
      <p:bgPr>
        <a:solidFill>
          <a:srgbClr val="143CC8"/>
        </a:solid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9" name="Encre 18">
                <a:extLst>
                  <a:ext uri="{FF2B5EF4-FFF2-40B4-BE49-F238E27FC236}">
                    <a16:creationId xmlns:a16="http://schemas.microsoft.com/office/drawing/2014/main" id="{7D5934B3-E182-4447-9A3E-ED35C85E662A}"/>
                  </a:ext>
                </a:extLst>
              </p14:cNvPr>
              <p14:cNvContentPartPr/>
              <p14:nvPr userDrawn="1"/>
            </p14:nvContentPartPr>
            <p14:xfrm>
              <a:off x="2122046" y="1017326"/>
              <a:ext cx="360" cy="3600"/>
            </p14:xfrm>
          </p:contentPart>
        </mc:Choice>
        <mc:Fallback xmlns="">
          <p:pic>
            <p:nvPicPr>
              <p:cNvPr id="19" name="Encre 18">
                <a:extLst>
                  <a:ext uri="{FF2B5EF4-FFF2-40B4-BE49-F238E27FC236}">
                    <a16:creationId xmlns:a16="http://schemas.microsoft.com/office/drawing/2014/main" id="{7D5934B3-E182-4447-9A3E-ED35C85E662A}"/>
                  </a:ext>
                </a:extLst>
              </p:cNvPr>
              <p:cNvPicPr/>
              <p:nvPr/>
            </p:nvPicPr>
            <p:blipFill>
              <a:blip r:embed="rId3"/>
              <a:stretch>
                <a:fillRect/>
              </a:stretch>
            </p:blipFill>
            <p:spPr>
              <a:xfrm>
                <a:off x="2113046" y="1007326"/>
                <a:ext cx="18000" cy="23200"/>
              </a:xfrm>
              <a:prstGeom prst="rect">
                <a:avLst/>
              </a:prstGeom>
            </p:spPr>
          </p:pic>
        </mc:Fallback>
      </mc:AlternateContent>
      <p:pic>
        <p:nvPicPr>
          <p:cNvPr id="20" name="Image 19">
            <a:extLst>
              <a:ext uri="{FF2B5EF4-FFF2-40B4-BE49-F238E27FC236}">
                <a16:creationId xmlns:a16="http://schemas.microsoft.com/office/drawing/2014/main" id="{4407C256-89F6-4811-BAB0-3C15767453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1898" y="5742877"/>
            <a:ext cx="3435683" cy="612000"/>
          </a:xfrm>
          <a:prstGeom prst="rect">
            <a:avLst/>
          </a:prstGeom>
        </p:spPr>
      </p:pic>
      <p:pic>
        <p:nvPicPr>
          <p:cNvPr id="5" name="Image 4">
            <a:extLst>
              <a:ext uri="{FF2B5EF4-FFF2-40B4-BE49-F238E27FC236}">
                <a16:creationId xmlns:a16="http://schemas.microsoft.com/office/drawing/2014/main" id="{2B27ACB3-B752-42D2-BFF7-1A3ADDBB1C2A}"/>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3791" b="63926"/>
          <a:stretch/>
        </p:blipFill>
        <p:spPr>
          <a:xfrm>
            <a:off x="720000" y="1529756"/>
            <a:ext cx="5694816" cy="945601"/>
          </a:xfrm>
          <a:prstGeom prst="rect">
            <a:avLst/>
          </a:prstGeom>
        </p:spPr>
      </p:pic>
    </p:spTree>
    <p:extLst>
      <p:ext uri="{BB962C8B-B14F-4D97-AF65-F5344CB8AC3E}">
        <p14:creationId xmlns:p14="http://schemas.microsoft.com/office/powerpoint/2010/main" val="38687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5_Diapositive de titre - Fonds Bleu">
    <p:bg>
      <p:bgPr>
        <a:solidFill>
          <a:srgbClr val="143CC8"/>
        </a:solid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CF42DB37-19F2-4C1C-A1C9-41BBE939FB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0000" y="2520000"/>
            <a:ext cx="8186083" cy="1458191"/>
          </a:xfrm>
          <a:prstGeom prst="rect">
            <a:avLst/>
          </a:prstGeom>
        </p:spPr>
      </p:pic>
    </p:spTree>
    <p:extLst>
      <p:ext uri="{BB962C8B-B14F-4D97-AF65-F5344CB8AC3E}">
        <p14:creationId xmlns:p14="http://schemas.microsoft.com/office/powerpoint/2010/main" val="40619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4_Diapositive de titre - Fonds Bleu">
    <p:bg>
      <p:bgPr>
        <a:solidFill>
          <a:schemeClr val="bg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1AA5B47-6A30-4400-9E45-4CCCCF9295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0000" y="2519943"/>
            <a:ext cx="8186400" cy="1458248"/>
          </a:xfrm>
          <a:prstGeom prst="rect">
            <a:avLst/>
          </a:prstGeom>
        </p:spPr>
      </p:pic>
    </p:spTree>
    <p:extLst>
      <p:ext uri="{BB962C8B-B14F-4D97-AF65-F5344CB8AC3E}">
        <p14:creationId xmlns:p14="http://schemas.microsoft.com/office/powerpoint/2010/main" val="1138201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2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C09501-4D6E-446E-AB7D-9366917949B2}"/>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6E1103A5-A10C-4039-88EA-CB18D741619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7E9BAFA5-3355-4B52-8C84-09CFB1AEEF16}"/>
              </a:ext>
            </a:extLst>
          </p:cNvPr>
          <p:cNvSpPr>
            <a:spLocks noGrp="1"/>
          </p:cNvSpPr>
          <p:nvPr>
            <p:ph type="dt" sz="half" idx="10"/>
          </p:nvPr>
        </p:nvSpPr>
        <p:spPr/>
        <p:txBody>
          <a:bodyPr/>
          <a:lstStyle/>
          <a:p>
            <a:fld id="{D09E4F40-F8C5-49BD-8353-24B4F9E522E3}" type="datetimeFigureOut">
              <a:rPr lang="fr-BE" smtClean="0"/>
              <a:t>20-04-23</a:t>
            </a:fld>
            <a:endParaRPr lang="fr-BE"/>
          </a:p>
        </p:txBody>
      </p:sp>
      <p:sp>
        <p:nvSpPr>
          <p:cNvPr id="5" name="Espace réservé du pied de page 4">
            <a:extLst>
              <a:ext uri="{FF2B5EF4-FFF2-40B4-BE49-F238E27FC236}">
                <a16:creationId xmlns:a16="http://schemas.microsoft.com/office/drawing/2014/main" id="{13457110-90C6-4DB0-8DB6-ABB84E8B71D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D398711F-4578-4742-AB5D-07BBB559B1A0}"/>
              </a:ext>
            </a:extLst>
          </p:cNvPr>
          <p:cNvSpPr>
            <a:spLocks noGrp="1"/>
          </p:cNvSpPr>
          <p:nvPr>
            <p:ph type="sldNum" sz="quarter" idx="12"/>
          </p:nvPr>
        </p:nvSpPr>
        <p:spPr/>
        <p:txBody>
          <a:bodyPr/>
          <a:lstStyle/>
          <a:p>
            <a:fld id="{01408C3D-B50B-4742-B068-8271AB335135}" type="slidenum">
              <a:rPr lang="fr-BE" smtClean="0"/>
              <a:t>‹N°›</a:t>
            </a:fld>
            <a:endParaRPr lang="fr-BE"/>
          </a:p>
        </p:txBody>
      </p:sp>
    </p:spTree>
    <p:extLst>
      <p:ext uri="{BB962C8B-B14F-4D97-AF65-F5344CB8AC3E}">
        <p14:creationId xmlns:p14="http://schemas.microsoft.com/office/powerpoint/2010/main" val="75841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 Fonds Bleu">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4AF5C2-5571-4AE9-96D3-58F13E79310F}"/>
              </a:ext>
            </a:extLst>
          </p:cNvPr>
          <p:cNvSpPr>
            <a:spLocks noGrp="1"/>
          </p:cNvSpPr>
          <p:nvPr>
            <p:ph type="ctrTitle" hasCustomPrompt="1"/>
          </p:nvPr>
        </p:nvSpPr>
        <p:spPr>
          <a:xfrm>
            <a:off x="720000" y="1616468"/>
            <a:ext cx="8808574" cy="1846374"/>
          </a:xfrm>
        </p:spPr>
        <p:txBody>
          <a:bodyPr wrap="square" lIns="0" tIns="0" rIns="0" bIns="0" anchor="b">
            <a:spAutoFit/>
          </a:bodyPr>
          <a:lstStyle>
            <a:lvl1pPr algn="l">
              <a:lnSpc>
                <a:spcPct val="90000"/>
              </a:lnSpc>
              <a:defRPr sz="6666" cap="all" baseline="0">
                <a:solidFill>
                  <a:srgbClr val="143CC8"/>
                </a:solidFill>
                <a:latin typeface="Roboto" panose="02000000000000000000" pitchFamily="2" charset="0"/>
                <a:ea typeface="Roboto" panose="02000000000000000000" pitchFamily="2" charset="0"/>
              </a:defRPr>
            </a:lvl1pPr>
          </a:lstStyle>
          <a:p>
            <a:r>
              <a:rPr lang="fr-BE" dirty="0"/>
              <a:t>TITRE DE</a:t>
            </a:r>
            <a:br>
              <a:rPr lang="fr-BE" dirty="0"/>
            </a:br>
            <a:r>
              <a:rPr lang="fr-BE" dirty="0"/>
              <a:t>PRÉSENTATION</a:t>
            </a:r>
          </a:p>
        </p:txBody>
      </p:sp>
      <p:pic>
        <p:nvPicPr>
          <p:cNvPr id="5" name="Image 4">
            <a:extLst>
              <a:ext uri="{FF2B5EF4-FFF2-40B4-BE49-F238E27FC236}">
                <a16:creationId xmlns:a16="http://schemas.microsoft.com/office/drawing/2014/main" id="{6CA14A73-DD92-4CB8-9FFC-1BB6C9E64F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9522" y="5742876"/>
            <a:ext cx="3435682" cy="612000"/>
          </a:xfrm>
          <a:prstGeom prst="rect">
            <a:avLst/>
          </a:prstGeom>
        </p:spPr>
      </p:pic>
    </p:spTree>
    <p:extLst>
      <p:ext uri="{BB962C8B-B14F-4D97-AF65-F5344CB8AC3E}">
        <p14:creationId xmlns:p14="http://schemas.microsoft.com/office/powerpoint/2010/main" val="127645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re de section - Fonds Bleu">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re 1">
            <a:extLst>
              <a:ext uri="{FF2B5EF4-FFF2-40B4-BE49-F238E27FC236}">
                <a16:creationId xmlns:a16="http://schemas.microsoft.com/office/drawing/2014/main" id="{0CD2B260-8077-4142-8BC9-81680014DAA8}"/>
              </a:ext>
            </a:extLst>
          </p:cNvPr>
          <p:cNvSpPr>
            <a:spLocks noGrp="1"/>
          </p:cNvSpPr>
          <p:nvPr>
            <p:ph type="title" hasCustomPrompt="1"/>
          </p:nvPr>
        </p:nvSpPr>
        <p:spPr>
          <a:xfrm>
            <a:off x="720000" y="1822335"/>
            <a:ext cx="4645090" cy="701622"/>
          </a:xfrm>
        </p:spPr>
        <p:txBody>
          <a:bodyPr wrap="square" lIns="0" tIns="0" rIns="0" bIns="0" anchor="b">
            <a:spAutoFit/>
          </a:bodyPr>
          <a:lstStyle>
            <a:lvl1pPr>
              <a:defRPr sz="5066" cap="all" baseline="0">
                <a:solidFill>
                  <a:schemeClr val="bg1"/>
                </a:solidFill>
              </a:defRPr>
            </a:lvl1pPr>
          </a:lstStyle>
          <a:p>
            <a:r>
              <a:rPr lang="fr-FR" dirty="0"/>
              <a:t>TITRE 1</a:t>
            </a:r>
            <a:endParaRPr lang="fr-BE" dirty="0"/>
          </a:p>
        </p:txBody>
      </p:sp>
      <p:sp>
        <p:nvSpPr>
          <p:cNvPr id="3" name="Espace réservé du texte 2">
            <a:extLst>
              <a:ext uri="{FF2B5EF4-FFF2-40B4-BE49-F238E27FC236}">
                <a16:creationId xmlns:a16="http://schemas.microsoft.com/office/drawing/2014/main" id="{08373456-3C35-4E62-A9D2-E26739924BDB}"/>
              </a:ext>
            </a:extLst>
          </p:cNvPr>
          <p:cNvSpPr>
            <a:spLocks noGrp="1"/>
          </p:cNvSpPr>
          <p:nvPr>
            <p:ph type="body" idx="1" hasCustomPrompt="1"/>
          </p:nvPr>
        </p:nvSpPr>
        <p:spPr>
          <a:xfrm>
            <a:off x="720000" y="2558422"/>
            <a:ext cx="4645090" cy="535449"/>
          </a:xfrm>
        </p:spPr>
        <p:txBody>
          <a:bodyPr wrap="square" lIns="0" tIns="0" rIns="0" bIns="0">
            <a:spAutoFit/>
          </a:bodyPr>
          <a:lstStyle>
            <a:lvl1pPr marL="0" indent="0">
              <a:buNone/>
              <a:defRPr sz="3866" cap="all" baseline="0">
                <a:solidFill>
                  <a:schemeClr val="bg1"/>
                </a:solidFill>
              </a:defRPr>
            </a:lvl1pPr>
            <a:lvl2pPr marL="304770" indent="0">
              <a:buNone/>
              <a:defRPr sz="1333">
                <a:solidFill>
                  <a:schemeClr val="tx1">
                    <a:tint val="75000"/>
                  </a:schemeClr>
                </a:solidFill>
              </a:defRPr>
            </a:lvl2pPr>
            <a:lvl3pPr marL="609539" indent="0">
              <a:buNone/>
              <a:defRPr sz="1200">
                <a:solidFill>
                  <a:schemeClr val="tx1">
                    <a:tint val="75000"/>
                  </a:schemeClr>
                </a:solidFill>
              </a:defRPr>
            </a:lvl3pPr>
            <a:lvl4pPr marL="914309" indent="0">
              <a:buNone/>
              <a:defRPr sz="1067">
                <a:solidFill>
                  <a:schemeClr val="tx1">
                    <a:tint val="75000"/>
                  </a:schemeClr>
                </a:solidFill>
              </a:defRPr>
            </a:lvl4pPr>
            <a:lvl5pPr marL="1219078" indent="0">
              <a:buNone/>
              <a:defRPr sz="1067">
                <a:solidFill>
                  <a:schemeClr val="tx1">
                    <a:tint val="75000"/>
                  </a:schemeClr>
                </a:solidFill>
              </a:defRPr>
            </a:lvl5pPr>
            <a:lvl6pPr marL="1523848" indent="0">
              <a:buNone/>
              <a:defRPr sz="1067">
                <a:solidFill>
                  <a:schemeClr val="tx1">
                    <a:tint val="75000"/>
                  </a:schemeClr>
                </a:solidFill>
              </a:defRPr>
            </a:lvl6pPr>
            <a:lvl7pPr marL="1828617" indent="0">
              <a:buNone/>
              <a:defRPr sz="1067">
                <a:solidFill>
                  <a:schemeClr val="tx1">
                    <a:tint val="75000"/>
                  </a:schemeClr>
                </a:solidFill>
              </a:defRPr>
            </a:lvl7pPr>
            <a:lvl8pPr marL="2133387" indent="0">
              <a:buNone/>
              <a:defRPr sz="1067">
                <a:solidFill>
                  <a:schemeClr val="tx1">
                    <a:tint val="75000"/>
                  </a:schemeClr>
                </a:solidFill>
              </a:defRPr>
            </a:lvl8pPr>
            <a:lvl9pPr marL="2438156" indent="0">
              <a:buNone/>
              <a:defRPr sz="1067">
                <a:solidFill>
                  <a:schemeClr val="tx1">
                    <a:tint val="75000"/>
                  </a:schemeClr>
                </a:solidFill>
              </a:defRPr>
            </a:lvl9pPr>
          </a:lstStyle>
          <a:p>
            <a:pPr lvl="0"/>
            <a:r>
              <a:rPr lang="fr-FR" dirty="0"/>
              <a:t>SOUS-TITRE 1</a:t>
            </a:r>
          </a:p>
        </p:txBody>
      </p:sp>
      <p:sp>
        <p:nvSpPr>
          <p:cNvPr id="6" name="Espace réservé pour une image  4">
            <a:extLst>
              <a:ext uri="{FF2B5EF4-FFF2-40B4-BE49-F238E27FC236}">
                <a16:creationId xmlns:a16="http://schemas.microsoft.com/office/drawing/2014/main" id="{D3439D7A-B207-4EAE-89E9-EAEBF6F2DA9C}"/>
              </a:ext>
            </a:extLst>
          </p:cNvPr>
          <p:cNvSpPr>
            <a:spLocks noGrp="1"/>
          </p:cNvSpPr>
          <p:nvPr>
            <p:ph type="pic" sz="quarter" idx="11"/>
          </p:nvPr>
        </p:nvSpPr>
        <p:spPr>
          <a:xfrm>
            <a:off x="4620768" y="0"/>
            <a:ext cx="7571232" cy="5486400"/>
          </a:xfrm>
        </p:spPr>
        <p:txBody>
          <a:bodyPr/>
          <a:lstStyle>
            <a:lvl1pPr marL="0" indent="0" algn="ctr">
              <a:buNone/>
              <a:defRPr>
                <a:solidFill>
                  <a:srgbClr val="143CC8"/>
                </a:solidFill>
              </a:defRPr>
            </a:lvl1pPr>
          </a:lstStyle>
          <a:p>
            <a:endParaRPr lang="fr-FR" dirty="0"/>
          </a:p>
          <a:p>
            <a:r>
              <a:rPr lang="fr-FR" dirty="0"/>
              <a:t>Cliquez sur l'icône pour ajouter une image</a:t>
            </a:r>
            <a:endParaRPr lang="fr-BE" dirty="0"/>
          </a:p>
        </p:txBody>
      </p:sp>
      <p:pic>
        <p:nvPicPr>
          <p:cNvPr id="7" name="Image 6">
            <a:extLst>
              <a:ext uri="{FF2B5EF4-FFF2-40B4-BE49-F238E27FC236}">
                <a16:creationId xmlns:a16="http://schemas.microsoft.com/office/drawing/2014/main" id="{322B26F4-6D2A-4D1F-8B3C-899602FCD79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4193" y="6382800"/>
            <a:ext cx="2021006" cy="360000"/>
          </a:xfrm>
          <a:prstGeom prst="rect">
            <a:avLst/>
          </a:prstGeom>
        </p:spPr>
      </p:pic>
    </p:spTree>
    <p:extLst>
      <p:ext uri="{BB962C8B-B14F-4D97-AF65-F5344CB8AC3E}">
        <p14:creationId xmlns:p14="http://schemas.microsoft.com/office/powerpoint/2010/main" val="427698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re de section - Fonds Bleu">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4620768" cy="6858000"/>
          </a:xfrm>
          <a:prstGeom prst="rect">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re 1">
            <a:extLst>
              <a:ext uri="{FF2B5EF4-FFF2-40B4-BE49-F238E27FC236}">
                <a16:creationId xmlns:a16="http://schemas.microsoft.com/office/drawing/2014/main" id="{0CD2B260-8077-4142-8BC9-81680014DAA8}"/>
              </a:ext>
            </a:extLst>
          </p:cNvPr>
          <p:cNvSpPr>
            <a:spLocks noGrp="1"/>
          </p:cNvSpPr>
          <p:nvPr>
            <p:ph type="title" hasCustomPrompt="1"/>
          </p:nvPr>
        </p:nvSpPr>
        <p:spPr>
          <a:xfrm>
            <a:off x="720000" y="1822335"/>
            <a:ext cx="4645090" cy="701622"/>
          </a:xfrm>
        </p:spPr>
        <p:txBody>
          <a:bodyPr wrap="square" lIns="0" tIns="0" rIns="0" bIns="0" anchor="b">
            <a:spAutoFit/>
          </a:bodyPr>
          <a:lstStyle>
            <a:lvl1pPr>
              <a:defRPr sz="5066" cap="all" baseline="0">
                <a:solidFill>
                  <a:schemeClr val="bg1"/>
                </a:solidFill>
              </a:defRPr>
            </a:lvl1pPr>
          </a:lstStyle>
          <a:p>
            <a:r>
              <a:rPr lang="fr-FR" dirty="0"/>
              <a:t>TITRE 1</a:t>
            </a:r>
            <a:endParaRPr lang="fr-BE" dirty="0"/>
          </a:p>
        </p:txBody>
      </p:sp>
      <p:sp>
        <p:nvSpPr>
          <p:cNvPr id="3" name="Espace réservé du texte 2">
            <a:extLst>
              <a:ext uri="{FF2B5EF4-FFF2-40B4-BE49-F238E27FC236}">
                <a16:creationId xmlns:a16="http://schemas.microsoft.com/office/drawing/2014/main" id="{08373456-3C35-4E62-A9D2-E26739924BDB}"/>
              </a:ext>
            </a:extLst>
          </p:cNvPr>
          <p:cNvSpPr>
            <a:spLocks noGrp="1"/>
          </p:cNvSpPr>
          <p:nvPr>
            <p:ph type="body" idx="1" hasCustomPrompt="1"/>
          </p:nvPr>
        </p:nvSpPr>
        <p:spPr>
          <a:xfrm>
            <a:off x="720000" y="2558422"/>
            <a:ext cx="4645090" cy="535449"/>
          </a:xfrm>
        </p:spPr>
        <p:txBody>
          <a:bodyPr wrap="square" lIns="0" tIns="0" rIns="0" bIns="0">
            <a:spAutoFit/>
          </a:bodyPr>
          <a:lstStyle>
            <a:lvl1pPr marL="0" indent="0">
              <a:buNone/>
              <a:defRPr sz="3866" cap="all" baseline="0">
                <a:solidFill>
                  <a:schemeClr val="bg1"/>
                </a:solidFill>
              </a:defRPr>
            </a:lvl1pPr>
            <a:lvl2pPr marL="304770" indent="0">
              <a:buNone/>
              <a:defRPr sz="1333">
                <a:solidFill>
                  <a:schemeClr val="tx1">
                    <a:tint val="75000"/>
                  </a:schemeClr>
                </a:solidFill>
              </a:defRPr>
            </a:lvl2pPr>
            <a:lvl3pPr marL="609539" indent="0">
              <a:buNone/>
              <a:defRPr sz="1200">
                <a:solidFill>
                  <a:schemeClr val="tx1">
                    <a:tint val="75000"/>
                  </a:schemeClr>
                </a:solidFill>
              </a:defRPr>
            </a:lvl3pPr>
            <a:lvl4pPr marL="914309" indent="0">
              <a:buNone/>
              <a:defRPr sz="1067">
                <a:solidFill>
                  <a:schemeClr val="tx1">
                    <a:tint val="75000"/>
                  </a:schemeClr>
                </a:solidFill>
              </a:defRPr>
            </a:lvl4pPr>
            <a:lvl5pPr marL="1219078" indent="0">
              <a:buNone/>
              <a:defRPr sz="1067">
                <a:solidFill>
                  <a:schemeClr val="tx1">
                    <a:tint val="75000"/>
                  </a:schemeClr>
                </a:solidFill>
              </a:defRPr>
            </a:lvl5pPr>
            <a:lvl6pPr marL="1523848" indent="0">
              <a:buNone/>
              <a:defRPr sz="1067">
                <a:solidFill>
                  <a:schemeClr val="tx1">
                    <a:tint val="75000"/>
                  </a:schemeClr>
                </a:solidFill>
              </a:defRPr>
            </a:lvl6pPr>
            <a:lvl7pPr marL="1828617" indent="0">
              <a:buNone/>
              <a:defRPr sz="1067">
                <a:solidFill>
                  <a:schemeClr val="tx1">
                    <a:tint val="75000"/>
                  </a:schemeClr>
                </a:solidFill>
              </a:defRPr>
            </a:lvl7pPr>
            <a:lvl8pPr marL="2133387" indent="0">
              <a:buNone/>
              <a:defRPr sz="1067">
                <a:solidFill>
                  <a:schemeClr val="tx1">
                    <a:tint val="75000"/>
                  </a:schemeClr>
                </a:solidFill>
              </a:defRPr>
            </a:lvl8pPr>
            <a:lvl9pPr marL="2438156" indent="0">
              <a:buNone/>
              <a:defRPr sz="1067">
                <a:solidFill>
                  <a:schemeClr val="tx1">
                    <a:tint val="75000"/>
                  </a:schemeClr>
                </a:solidFill>
              </a:defRPr>
            </a:lvl9pPr>
          </a:lstStyle>
          <a:p>
            <a:pPr lvl="0"/>
            <a:r>
              <a:rPr lang="fr-FR" dirty="0"/>
              <a:t>SOUS-TITRE 1</a:t>
            </a:r>
          </a:p>
        </p:txBody>
      </p:sp>
      <p:sp>
        <p:nvSpPr>
          <p:cNvPr id="6" name="Espace réservé pour une image  4">
            <a:extLst>
              <a:ext uri="{FF2B5EF4-FFF2-40B4-BE49-F238E27FC236}">
                <a16:creationId xmlns:a16="http://schemas.microsoft.com/office/drawing/2014/main" id="{D3439D7A-B207-4EAE-89E9-EAEBF6F2DA9C}"/>
              </a:ext>
            </a:extLst>
          </p:cNvPr>
          <p:cNvSpPr>
            <a:spLocks noGrp="1"/>
          </p:cNvSpPr>
          <p:nvPr>
            <p:ph type="pic" sz="quarter" idx="11"/>
          </p:nvPr>
        </p:nvSpPr>
        <p:spPr>
          <a:xfrm>
            <a:off x="4620768" y="0"/>
            <a:ext cx="7571232" cy="6858000"/>
          </a:xfrm>
        </p:spPr>
        <p:txBody>
          <a:bodyPr/>
          <a:lstStyle>
            <a:lvl1pPr marL="0" indent="0" algn="ctr">
              <a:buNone/>
              <a:defRPr>
                <a:solidFill>
                  <a:srgbClr val="143CC8"/>
                </a:solidFill>
              </a:defRPr>
            </a:lvl1pPr>
          </a:lstStyle>
          <a:p>
            <a:endParaRPr lang="fr-FR" dirty="0"/>
          </a:p>
          <a:p>
            <a:r>
              <a:rPr lang="fr-FR" dirty="0"/>
              <a:t>Cliquez sur l'icône pour ajouter une image</a:t>
            </a:r>
            <a:endParaRPr lang="fr-BE" dirty="0"/>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Encre 4">
                <a:extLst>
                  <a:ext uri="{FF2B5EF4-FFF2-40B4-BE49-F238E27FC236}">
                    <a16:creationId xmlns:a16="http://schemas.microsoft.com/office/drawing/2014/main" id="{380A7407-37E0-4EF5-A298-925D76A37165}"/>
                  </a:ext>
                </a:extLst>
              </p14:cNvPr>
              <p14:cNvContentPartPr/>
              <p14:nvPr userDrawn="1"/>
            </p14:nvContentPartPr>
            <p14:xfrm>
              <a:off x="4826880" y="1177704"/>
              <a:ext cx="360" cy="360"/>
            </p14:xfrm>
          </p:contentPart>
        </mc:Choice>
        <mc:Fallback xmlns="">
          <p:pic>
            <p:nvPicPr>
              <p:cNvPr id="5" name="Encre 4">
                <a:extLst>
                  <a:ext uri="{FF2B5EF4-FFF2-40B4-BE49-F238E27FC236}">
                    <a16:creationId xmlns:a16="http://schemas.microsoft.com/office/drawing/2014/main" id="{380A7407-37E0-4EF5-A298-925D76A37165}"/>
                  </a:ext>
                </a:extLst>
              </p:cNvPr>
              <p:cNvPicPr/>
              <p:nvPr/>
            </p:nvPicPr>
            <p:blipFill>
              <a:blip r:embed="rId4"/>
              <a:stretch>
                <a:fillRect/>
              </a:stretch>
            </p:blipFill>
            <p:spPr>
              <a:xfrm>
                <a:off x="4809240" y="1160064"/>
                <a:ext cx="36000" cy="36000"/>
              </a:xfrm>
              <a:prstGeom prst="rect">
                <a:avLst/>
              </a:prstGeom>
            </p:spPr>
          </p:pic>
        </mc:Fallback>
      </mc:AlternateContent>
      <p:pic>
        <p:nvPicPr>
          <p:cNvPr id="8" name="Image 7">
            <a:extLst>
              <a:ext uri="{FF2B5EF4-FFF2-40B4-BE49-F238E27FC236}">
                <a16:creationId xmlns:a16="http://schemas.microsoft.com/office/drawing/2014/main" id="{7577C0AE-AB23-4A76-A381-FA1FD490046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14198" y="6382800"/>
            <a:ext cx="2021006" cy="360000"/>
          </a:xfrm>
          <a:prstGeom prst="rect">
            <a:avLst/>
          </a:prstGeom>
        </p:spPr>
      </p:pic>
      <p:sp>
        <p:nvSpPr>
          <p:cNvPr id="9" name="ZoneTexte 8">
            <a:extLst>
              <a:ext uri="{FF2B5EF4-FFF2-40B4-BE49-F238E27FC236}">
                <a16:creationId xmlns:a16="http://schemas.microsoft.com/office/drawing/2014/main" id="{E746E0ED-6CC9-4AB7-B9BF-25A73B89D50E}"/>
              </a:ext>
            </a:extLst>
          </p:cNvPr>
          <p:cNvSpPr txBox="1"/>
          <p:nvPr userDrawn="1"/>
        </p:nvSpPr>
        <p:spPr>
          <a:xfrm>
            <a:off x="672373" y="3495675"/>
            <a:ext cx="7100027" cy="646331"/>
          </a:xfrm>
          <a:prstGeom prst="rect">
            <a:avLst/>
          </a:prstGeom>
          <a:noFill/>
        </p:spPr>
        <p:txBody>
          <a:bodyPr wrap="square" rtlCol="0">
            <a:spAutoFit/>
          </a:bodyPr>
          <a:lstStyle/>
          <a:p>
            <a:r>
              <a:rPr lang="fr-BE" dirty="0">
                <a:solidFill>
                  <a:schemeClr val="bg1"/>
                </a:solidFill>
                <a:latin typeface="Roboto" panose="02000000000000000000" pitchFamily="2" charset="0"/>
                <a:ea typeface="Roboto" panose="02000000000000000000" pitchFamily="2" charset="0"/>
              </a:rPr>
              <a:t>Nom de la réunion</a:t>
            </a:r>
          </a:p>
          <a:p>
            <a:r>
              <a:rPr lang="fr-BE" dirty="0">
                <a:solidFill>
                  <a:schemeClr val="bg1"/>
                </a:solidFill>
                <a:latin typeface="Roboto" panose="02000000000000000000" pitchFamily="2" charset="0"/>
                <a:ea typeface="Roboto" panose="02000000000000000000" pitchFamily="2" charset="0"/>
              </a:rPr>
              <a:t>3 juillet 2020</a:t>
            </a:r>
          </a:p>
        </p:txBody>
      </p:sp>
    </p:spTree>
    <p:extLst>
      <p:ext uri="{BB962C8B-B14F-4D97-AF65-F5344CB8AC3E}">
        <p14:creationId xmlns:p14="http://schemas.microsoft.com/office/powerpoint/2010/main" val="172896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Titre de section - Fonds Bleu">
    <p:bg>
      <p:bgPr>
        <a:solidFill>
          <a:schemeClr val="bg1"/>
        </a:solidFill>
        <a:effectLst/>
      </p:bgPr>
    </p:bg>
    <p:spTree>
      <p:nvGrpSpPr>
        <p:cNvPr id="1" name=""/>
        <p:cNvGrpSpPr/>
        <p:nvPr/>
      </p:nvGrpSpPr>
      <p:grpSpPr>
        <a:xfrm>
          <a:off x="0" y="0"/>
          <a:ext cx="0" cy="0"/>
          <a:chOff x="0" y="0"/>
          <a:chExt cx="0" cy="0"/>
        </a:xfrm>
      </p:grpSpPr>
      <p:sp>
        <p:nvSpPr>
          <p:cNvPr id="6" name="Espace réservé pour une image  4">
            <a:extLst>
              <a:ext uri="{FF2B5EF4-FFF2-40B4-BE49-F238E27FC236}">
                <a16:creationId xmlns:a16="http://schemas.microsoft.com/office/drawing/2014/main" id="{D3439D7A-B207-4EAE-89E9-EAEBF6F2DA9C}"/>
              </a:ext>
            </a:extLst>
          </p:cNvPr>
          <p:cNvSpPr>
            <a:spLocks noGrp="1"/>
          </p:cNvSpPr>
          <p:nvPr>
            <p:ph type="pic" sz="quarter" idx="11" hasCustomPrompt="1"/>
          </p:nvPr>
        </p:nvSpPr>
        <p:spPr>
          <a:xfrm>
            <a:off x="0" y="0"/>
            <a:ext cx="12192000" cy="6858000"/>
          </a:xfrm>
        </p:spPr>
        <p:txBody>
          <a:bodyPr/>
          <a:lstStyle>
            <a:lvl1pPr marL="0" indent="0" algn="ctr">
              <a:buNone/>
              <a:defRPr>
                <a:solidFill>
                  <a:srgbClr val="143CC8"/>
                </a:solidFill>
              </a:defRPr>
            </a:lvl1pPr>
          </a:lstStyle>
          <a:p>
            <a:r>
              <a:rPr lang="fr-BE" dirty="0"/>
              <a:t>. </a:t>
            </a:r>
            <a:endParaRPr lang="fr-FR" dirty="0"/>
          </a:p>
          <a:p>
            <a:r>
              <a:rPr lang="fr-FR" dirty="0"/>
              <a:t>Cliquez sur l'icône pour ajouter une image</a:t>
            </a:r>
            <a:endParaRPr lang="fr-BE" dirty="0"/>
          </a:p>
        </p:txBody>
      </p:sp>
      <p:sp>
        <p:nvSpPr>
          <p:cNvPr id="2" name="Titre 1">
            <a:extLst>
              <a:ext uri="{FF2B5EF4-FFF2-40B4-BE49-F238E27FC236}">
                <a16:creationId xmlns:a16="http://schemas.microsoft.com/office/drawing/2014/main" id="{0CD2B260-8077-4142-8BC9-81680014DAA8}"/>
              </a:ext>
            </a:extLst>
          </p:cNvPr>
          <p:cNvSpPr>
            <a:spLocks noGrp="1"/>
          </p:cNvSpPr>
          <p:nvPr>
            <p:ph type="title" hasCustomPrompt="1"/>
          </p:nvPr>
        </p:nvSpPr>
        <p:spPr>
          <a:xfrm>
            <a:off x="720000" y="1822335"/>
            <a:ext cx="4645090" cy="701622"/>
          </a:xfrm>
        </p:spPr>
        <p:txBody>
          <a:bodyPr wrap="square" lIns="0" tIns="0" rIns="0" bIns="0" anchor="b">
            <a:spAutoFit/>
          </a:bodyPr>
          <a:lstStyle>
            <a:lvl1pPr>
              <a:defRPr sz="5066" cap="all" baseline="0">
                <a:solidFill>
                  <a:schemeClr val="bg1"/>
                </a:solidFill>
              </a:defRPr>
            </a:lvl1pPr>
          </a:lstStyle>
          <a:p>
            <a:r>
              <a:rPr lang="fr-FR" dirty="0"/>
              <a:t>TITRE 1</a:t>
            </a:r>
            <a:endParaRPr lang="fr-BE" dirty="0"/>
          </a:p>
        </p:txBody>
      </p:sp>
      <p:sp>
        <p:nvSpPr>
          <p:cNvPr id="3" name="Espace réservé du texte 2">
            <a:extLst>
              <a:ext uri="{FF2B5EF4-FFF2-40B4-BE49-F238E27FC236}">
                <a16:creationId xmlns:a16="http://schemas.microsoft.com/office/drawing/2014/main" id="{08373456-3C35-4E62-A9D2-E26739924BDB}"/>
              </a:ext>
            </a:extLst>
          </p:cNvPr>
          <p:cNvSpPr>
            <a:spLocks noGrp="1"/>
          </p:cNvSpPr>
          <p:nvPr>
            <p:ph type="body" idx="1" hasCustomPrompt="1"/>
          </p:nvPr>
        </p:nvSpPr>
        <p:spPr>
          <a:xfrm>
            <a:off x="720000" y="2558422"/>
            <a:ext cx="4645090" cy="535449"/>
          </a:xfrm>
        </p:spPr>
        <p:txBody>
          <a:bodyPr wrap="square" lIns="0" tIns="0" rIns="0" bIns="0">
            <a:spAutoFit/>
          </a:bodyPr>
          <a:lstStyle>
            <a:lvl1pPr marL="0" indent="0">
              <a:buNone/>
              <a:defRPr sz="3866" cap="all" baseline="0">
                <a:solidFill>
                  <a:schemeClr val="bg1"/>
                </a:solidFill>
              </a:defRPr>
            </a:lvl1pPr>
            <a:lvl2pPr marL="304770" indent="0">
              <a:buNone/>
              <a:defRPr sz="1333">
                <a:solidFill>
                  <a:schemeClr val="tx1">
                    <a:tint val="75000"/>
                  </a:schemeClr>
                </a:solidFill>
              </a:defRPr>
            </a:lvl2pPr>
            <a:lvl3pPr marL="609539" indent="0">
              <a:buNone/>
              <a:defRPr sz="1200">
                <a:solidFill>
                  <a:schemeClr val="tx1">
                    <a:tint val="75000"/>
                  </a:schemeClr>
                </a:solidFill>
              </a:defRPr>
            </a:lvl3pPr>
            <a:lvl4pPr marL="914309" indent="0">
              <a:buNone/>
              <a:defRPr sz="1067">
                <a:solidFill>
                  <a:schemeClr val="tx1">
                    <a:tint val="75000"/>
                  </a:schemeClr>
                </a:solidFill>
              </a:defRPr>
            </a:lvl4pPr>
            <a:lvl5pPr marL="1219078" indent="0">
              <a:buNone/>
              <a:defRPr sz="1067">
                <a:solidFill>
                  <a:schemeClr val="tx1">
                    <a:tint val="75000"/>
                  </a:schemeClr>
                </a:solidFill>
              </a:defRPr>
            </a:lvl5pPr>
            <a:lvl6pPr marL="1523848" indent="0">
              <a:buNone/>
              <a:defRPr sz="1067">
                <a:solidFill>
                  <a:schemeClr val="tx1">
                    <a:tint val="75000"/>
                  </a:schemeClr>
                </a:solidFill>
              </a:defRPr>
            </a:lvl6pPr>
            <a:lvl7pPr marL="1828617" indent="0">
              <a:buNone/>
              <a:defRPr sz="1067">
                <a:solidFill>
                  <a:schemeClr val="tx1">
                    <a:tint val="75000"/>
                  </a:schemeClr>
                </a:solidFill>
              </a:defRPr>
            </a:lvl7pPr>
            <a:lvl8pPr marL="2133387" indent="0">
              <a:buNone/>
              <a:defRPr sz="1067">
                <a:solidFill>
                  <a:schemeClr val="tx1">
                    <a:tint val="75000"/>
                  </a:schemeClr>
                </a:solidFill>
              </a:defRPr>
            </a:lvl8pPr>
            <a:lvl9pPr marL="2438156" indent="0">
              <a:buNone/>
              <a:defRPr sz="1067">
                <a:solidFill>
                  <a:schemeClr val="tx1">
                    <a:tint val="75000"/>
                  </a:schemeClr>
                </a:solidFill>
              </a:defRPr>
            </a:lvl9pPr>
          </a:lstStyle>
          <a:p>
            <a:pPr lvl="0"/>
            <a:r>
              <a:rPr lang="fr-FR" dirty="0"/>
              <a:t>SOUS-TITRE 1</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Encre 4">
                <a:extLst>
                  <a:ext uri="{FF2B5EF4-FFF2-40B4-BE49-F238E27FC236}">
                    <a16:creationId xmlns:a16="http://schemas.microsoft.com/office/drawing/2014/main" id="{380A7407-37E0-4EF5-A298-925D76A37165}"/>
                  </a:ext>
                </a:extLst>
              </p14:cNvPr>
              <p14:cNvContentPartPr/>
              <p14:nvPr userDrawn="1"/>
            </p14:nvContentPartPr>
            <p14:xfrm>
              <a:off x="4826880" y="1177704"/>
              <a:ext cx="360" cy="360"/>
            </p14:xfrm>
          </p:contentPart>
        </mc:Choice>
        <mc:Fallback xmlns="">
          <p:pic>
            <p:nvPicPr>
              <p:cNvPr id="5" name="Encre 4">
                <a:extLst>
                  <a:ext uri="{FF2B5EF4-FFF2-40B4-BE49-F238E27FC236}">
                    <a16:creationId xmlns:a16="http://schemas.microsoft.com/office/drawing/2014/main" id="{380A7407-37E0-4EF5-A298-925D76A37165}"/>
                  </a:ext>
                </a:extLst>
              </p:cNvPr>
              <p:cNvPicPr/>
              <p:nvPr/>
            </p:nvPicPr>
            <p:blipFill>
              <a:blip r:embed="rId4"/>
              <a:stretch>
                <a:fillRect/>
              </a:stretch>
            </p:blipFill>
            <p:spPr>
              <a:xfrm>
                <a:off x="4809240" y="1160064"/>
                <a:ext cx="36000" cy="36000"/>
              </a:xfrm>
              <a:prstGeom prst="rect">
                <a:avLst/>
              </a:prstGeom>
            </p:spPr>
          </p:pic>
        </mc:Fallback>
      </mc:AlternateContent>
      <p:pic>
        <p:nvPicPr>
          <p:cNvPr id="8" name="Image 7">
            <a:extLst>
              <a:ext uri="{FF2B5EF4-FFF2-40B4-BE49-F238E27FC236}">
                <a16:creationId xmlns:a16="http://schemas.microsoft.com/office/drawing/2014/main" id="{7577C0AE-AB23-4A76-A381-FA1FD490046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14198" y="6382800"/>
            <a:ext cx="2021006" cy="360000"/>
          </a:xfrm>
          <a:prstGeom prst="rect">
            <a:avLst/>
          </a:prstGeom>
        </p:spPr>
      </p:pic>
    </p:spTree>
    <p:extLst>
      <p:ext uri="{BB962C8B-B14F-4D97-AF65-F5344CB8AC3E}">
        <p14:creationId xmlns:p14="http://schemas.microsoft.com/office/powerpoint/2010/main" val="3001972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re de section - Fonds Bleu">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D2B260-8077-4142-8BC9-81680014DAA8}"/>
              </a:ext>
            </a:extLst>
          </p:cNvPr>
          <p:cNvSpPr>
            <a:spLocks noGrp="1"/>
          </p:cNvSpPr>
          <p:nvPr>
            <p:ph type="title" hasCustomPrompt="1"/>
          </p:nvPr>
        </p:nvSpPr>
        <p:spPr>
          <a:xfrm>
            <a:off x="720000" y="1822335"/>
            <a:ext cx="4645090" cy="701622"/>
          </a:xfrm>
        </p:spPr>
        <p:txBody>
          <a:bodyPr wrap="square" lIns="0" tIns="0" rIns="0" bIns="0" anchor="b">
            <a:spAutoFit/>
          </a:bodyPr>
          <a:lstStyle>
            <a:lvl1pPr>
              <a:defRPr sz="5066" cap="all" baseline="0">
                <a:solidFill>
                  <a:srgbClr val="143CC8"/>
                </a:solidFill>
              </a:defRPr>
            </a:lvl1pPr>
          </a:lstStyle>
          <a:p>
            <a:r>
              <a:rPr lang="fr-FR" dirty="0"/>
              <a:t>TITRE 1</a:t>
            </a:r>
            <a:endParaRPr lang="fr-BE" dirty="0"/>
          </a:p>
        </p:txBody>
      </p:sp>
      <p:sp>
        <p:nvSpPr>
          <p:cNvPr id="3" name="Espace réservé du texte 2">
            <a:extLst>
              <a:ext uri="{FF2B5EF4-FFF2-40B4-BE49-F238E27FC236}">
                <a16:creationId xmlns:a16="http://schemas.microsoft.com/office/drawing/2014/main" id="{08373456-3C35-4E62-A9D2-E26739924BDB}"/>
              </a:ext>
            </a:extLst>
          </p:cNvPr>
          <p:cNvSpPr>
            <a:spLocks noGrp="1"/>
          </p:cNvSpPr>
          <p:nvPr>
            <p:ph type="body" idx="1" hasCustomPrompt="1"/>
          </p:nvPr>
        </p:nvSpPr>
        <p:spPr>
          <a:xfrm>
            <a:off x="720000" y="2558422"/>
            <a:ext cx="4645090" cy="535449"/>
          </a:xfrm>
        </p:spPr>
        <p:txBody>
          <a:bodyPr wrap="square" lIns="0" tIns="0" rIns="0" bIns="0">
            <a:spAutoFit/>
          </a:bodyPr>
          <a:lstStyle>
            <a:lvl1pPr marL="0" indent="0">
              <a:buNone/>
              <a:defRPr sz="3866" cap="all" baseline="0">
                <a:solidFill>
                  <a:srgbClr val="143CC8"/>
                </a:solidFill>
              </a:defRPr>
            </a:lvl1pPr>
            <a:lvl2pPr marL="304770" indent="0">
              <a:buNone/>
              <a:defRPr sz="1333">
                <a:solidFill>
                  <a:schemeClr val="tx1">
                    <a:tint val="75000"/>
                  </a:schemeClr>
                </a:solidFill>
              </a:defRPr>
            </a:lvl2pPr>
            <a:lvl3pPr marL="609539" indent="0">
              <a:buNone/>
              <a:defRPr sz="1200">
                <a:solidFill>
                  <a:schemeClr val="tx1">
                    <a:tint val="75000"/>
                  </a:schemeClr>
                </a:solidFill>
              </a:defRPr>
            </a:lvl3pPr>
            <a:lvl4pPr marL="914309" indent="0">
              <a:buNone/>
              <a:defRPr sz="1067">
                <a:solidFill>
                  <a:schemeClr val="tx1">
                    <a:tint val="75000"/>
                  </a:schemeClr>
                </a:solidFill>
              </a:defRPr>
            </a:lvl4pPr>
            <a:lvl5pPr marL="1219078" indent="0">
              <a:buNone/>
              <a:defRPr sz="1067">
                <a:solidFill>
                  <a:schemeClr val="tx1">
                    <a:tint val="75000"/>
                  </a:schemeClr>
                </a:solidFill>
              </a:defRPr>
            </a:lvl5pPr>
            <a:lvl6pPr marL="1523848" indent="0">
              <a:buNone/>
              <a:defRPr sz="1067">
                <a:solidFill>
                  <a:schemeClr val="tx1">
                    <a:tint val="75000"/>
                  </a:schemeClr>
                </a:solidFill>
              </a:defRPr>
            </a:lvl6pPr>
            <a:lvl7pPr marL="1828617" indent="0">
              <a:buNone/>
              <a:defRPr sz="1067">
                <a:solidFill>
                  <a:schemeClr val="tx1">
                    <a:tint val="75000"/>
                  </a:schemeClr>
                </a:solidFill>
              </a:defRPr>
            </a:lvl7pPr>
            <a:lvl8pPr marL="2133387" indent="0">
              <a:buNone/>
              <a:defRPr sz="1067">
                <a:solidFill>
                  <a:schemeClr val="tx1">
                    <a:tint val="75000"/>
                  </a:schemeClr>
                </a:solidFill>
              </a:defRPr>
            </a:lvl8pPr>
            <a:lvl9pPr marL="2438156" indent="0">
              <a:buNone/>
              <a:defRPr sz="1067">
                <a:solidFill>
                  <a:schemeClr val="tx1">
                    <a:tint val="75000"/>
                  </a:schemeClr>
                </a:solidFill>
              </a:defRPr>
            </a:lvl9pPr>
          </a:lstStyle>
          <a:p>
            <a:pPr lvl="0"/>
            <a:r>
              <a:rPr lang="fr-FR" dirty="0"/>
              <a:t>SOUS-TITRE 1</a:t>
            </a:r>
          </a:p>
        </p:txBody>
      </p:sp>
      <p:sp>
        <p:nvSpPr>
          <p:cNvPr id="6" name="Espace réservé pour une image  4">
            <a:extLst>
              <a:ext uri="{FF2B5EF4-FFF2-40B4-BE49-F238E27FC236}">
                <a16:creationId xmlns:a16="http://schemas.microsoft.com/office/drawing/2014/main" id="{D3439D7A-B207-4EAE-89E9-EAEBF6F2DA9C}"/>
              </a:ext>
            </a:extLst>
          </p:cNvPr>
          <p:cNvSpPr>
            <a:spLocks noGrp="1"/>
          </p:cNvSpPr>
          <p:nvPr>
            <p:ph type="pic" sz="quarter" idx="11"/>
          </p:nvPr>
        </p:nvSpPr>
        <p:spPr>
          <a:xfrm>
            <a:off x="4620768" y="0"/>
            <a:ext cx="7571232" cy="6858000"/>
          </a:xfrm>
        </p:spPr>
        <p:txBody>
          <a:bodyPr/>
          <a:lstStyle>
            <a:lvl1pPr marL="0" indent="0" algn="ctr">
              <a:buNone/>
              <a:defRPr>
                <a:solidFill>
                  <a:srgbClr val="143CC8"/>
                </a:solidFill>
              </a:defRPr>
            </a:lvl1pPr>
          </a:lstStyle>
          <a:p>
            <a:endParaRPr lang="fr-FR" dirty="0"/>
          </a:p>
          <a:p>
            <a:r>
              <a:rPr lang="fr-FR" dirty="0"/>
              <a:t>Cliquez sur l'icône pour ajouter une image</a:t>
            </a:r>
            <a:endParaRPr lang="fr-BE" dirty="0"/>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Encre 4">
                <a:extLst>
                  <a:ext uri="{FF2B5EF4-FFF2-40B4-BE49-F238E27FC236}">
                    <a16:creationId xmlns:a16="http://schemas.microsoft.com/office/drawing/2014/main" id="{380A7407-37E0-4EF5-A298-925D76A37165}"/>
                  </a:ext>
                </a:extLst>
              </p14:cNvPr>
              <p14:cNvContentPartPr/>
              <p14:nvPr userDrawn="1"/>
            </p14:nvContentPartPr>
            <p14:xfrm>
              <a:off x="4826880" y="1177704"/>
              <a:ext cx="360" cy="360"/>
            </p14:xfrm>
          </p:contentPart>
        </mc:Choice>
        <mc:Fallback xmlns="">
          <p:pic>
            <p:nvPicPr>
              <p:cNvPr id="5" name="Encre 4">
                <a:extLst>
                  <a:ext uri="{FF2B5EF4-FFF2-40B4-BE49-F238E27FC236}">
                    <a16:creationId xmlns:a16="http://schemas.microsoft.com/office/drawing/2014/main" id="{380A7407-37E0-4EF5-A298-925D76A37165}"/>
                  </a:ext>
                </a:extLst>
              </p:cNvPr>
              <p:cNvPicPr/>
              <p:nvPr/>
            </p:nvPicPr>
            <p:blipFill>
              <a:blip r:embed="rId3"/>
              <a:stretch>
                <a:fillRect/>
              </a:stretch>
            </p:blipFill>
            <p:spPr>
              <a:xfrm>
                <a:off x="4809240" y="1160064"/>
                <a:ext cx="36000" cy="36000"/>
              </a:xfrm>
              <a:prstGeom prst="rect">
                <a:avLst/>
              </a:prstGeom>
            </p:spPr>
          </p:pic>
        </mc:Fallback>
      </mc:AlternateContent>
      <p:pic>
        <p:nvPicPr>
          <p:cNvPr id="8" name="Image 7">
            <a:extLst>
              <a:ext uri="{FF2B5EF4-FFF2-40B4-BE49-F238E27FC236}">
                <a16:creationId xmlns:a16="http://schemas.microsoft.com/office/drawing/2014/main" id="{2C6B364F-457B-40E2-87C6-EF124D8C788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3193" y="6384190"/>
            <a:ext cx="2020989" cy="360000"/>
          </a:xfrm>
          <a:prstGeom prst="rect">
            <a:avLst/>
          </a:prstGeom>
        </p:spPr>
      </p:pic>
    </p:spTree>
    <p:extLst>
      <p:ext uri="{BB962C8B-B14F-4D97-AF65-F5344CB8AC3E}">
        <p14:creationId xmlns:p14="http://schemas.microsoft.com/office/powerpoint/2010/main" val="245583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2" name="Encre 1">
                <a:extLst>
                  <a:ext uri="{FF2B5EF4-FFF2-40B4-BE49-F238E27FC236}">
                    <a16:creationId xmlns:a16="http://schemas.microsoft.com/office/drawing/2014/main" id="{E47A7E5C-4E78-4BD8-A268-6B1A82761967}"/>
                  </a:ext>
                </a:extLst>
              </p14:cNvPr>
              <p14:cNvContentPartPr/>
              <p14:nvPr userDrawn="1"/>
            </p14:nvContentPartPr>
            <p14:xfrm>
              <a:off x="263366" y="6851640"/>
              <a:ext cx="2520" cy="3600"/>
            </p14:xfrm>
          </p:contentPart>
        </mc:Choice>
        <mc:Fallback xmlns="">
          <p:pic>
            <p:nvPicPr>
              <p:cNvPr id="2" name="Encre 1">
                <a:extLst>
                  <a:ext uri="{FF2B5EF4-FFF2-40B4-BE49-F238E27FC236}">
                    <a16:creationId xmlns:a16="http://schemas.microsoft.com/office/drawing/2014/main" id="{E47A7E5C-4E78-4BD8-A268-6B1A82761967}"/>
                  </a:ext>
                </a:extLst>
              </p:cNvPr>
              <p:cNvPicPr/>
              <p:nvPr/>
            </p:nvPicPr>
            <p:blipFill>
              <a:blip r:embed="rId3"/>
              <a:stretch>
                <a:fillRect/>
              </a:stretch>
            </p:blipFill>
            <p:spPr>
              <a:xfrm>
                <a:off x="245726" y="6834000"/>
                <a:ext cx="38160" cy="39240"/>
              </a:xfrm>
              <a:prstGeom prst="rect">
                <a:avLst/>
              </a:prstGeom>
            </p:spPr>
          </p:pic>
        </mc:Fallback>
      </mc:AlternateContent>
      <p:sp>
        <p:nvSpPr>
          <p:cNvPr id="9" name="Espace réservé du texte 8">
            <a:extLst>
              <a:ext uri="{FF2B5EF4-FFF2-40B4-BE49-F238E27FC236}">
                <a16:creationId xmlns:a16="http://schemas.microsoft.com/office/drawing/2014/main" id="{740E6BF8-BD9C-4019-BBB1-86BF565833A1}"/>
              </a:ext>
            </a:extLst>
          </p:cNvPr>
          <p:cNvSpPr>
            <a:spLocks noGrp="1"/>
          </p:cNvSpPr>
          <p:nvPr>
            <p:ph type="body" sz="quarter" idx="16"/>
          </p:nvPr>
        </p:nvSpPr>
        <p:spPr>
          <a:xfrm>
            <a:off x="763588" y="1620352"/>
            <a:ext cx="9725025" cy="357533"/>
          </a:xfrm>
        </p:spPr>
        <p:txBody>
          <a:bodyPr/>
          <a:lstStyle>
            <a:lvl1pPr>
              <a:spcBef>
                <a:spcPts val="0"/>
              </a:spcBef>
              <a:defRPr baseline="0"/>
            </a:lvl1pPr>
          </a:lstStyle>
          <a:p>
            <a:pPr lvl="0"/>
            <a:r>
              <a:rPr lang="fr-FR" dirty="0"/>
              <a:t>Cliquez pour modifier les styles du texte du masque</a:t>
            </a:r>
          </a:p>
        </p:txBody>
      </p:sp>
      <p:sp>
        <p:nvSpPr>
          <p:cNvPr id="14" name="Espace réservé du texte 13">
            <a:extLst>
              <a:ext uri="{FF2B5EF4-FFF2-40B4-BE49-F238E27FC236}">
                <a16:creationId xmlns:a16="http://schemas.microsoft.com/office/drawing/2014/main" id="{53EDDA76-1F75-43AD-BE64-2BA8E4FCB97A}"/>
              </a:ext>
            </a:extLst>
          </p:cNvPr>
          <p:cNvSpPr>
            <a:spLocks noGrp="1"/>
          </p:cNvSpPr>
          <p:nvPr>
            <p:ph type="body" sz="quarter" idx="17"/>
          </p:nvPr>
        </p:nvSpPr>
        <p:spPr>
          <a:xfrm>
            <a:off x="763588" y="2275507"/>
            <a:ext cx="9725025" cy="3757613"/>
          </a:xfrm>
        </p:spPr>
        <p:txBody>
          <a:bodyPr/>
          <a:lstStyle>
            <a:lvl1pPr>
              <a:spcBef>
                <a:spcPts val="1200"/>
              </a:spcBef>
              <a:defRPr sz="1600" b="0" baseline="0">
                <a:solidFill>
                  <a:schemeClr val="tx1"/>
                </a:solidFill>
              </a:defRPr>
            </a:lvl1pPr>
          </a:lstStyle>
          <a:p>
            <a:pPr lvl="0"/>
            <a:r>
              <a:rPr lang="fr-FR" dirty="0"/>
              <a:t>Cliquez pour modifier les styles du texte du masque</a:t>
            </a:r>
          </a:p>
        </p:txBody>
      </p:sp>
      <p:sp>
        <p:nvSpPr>
          <p:cNvPr id="8" name="Espace réservé du texte 9">
            <a:extLst>
              <a:ext uri="{FF2B5EF4-FFF2-40B4-BE49-F238E27FC236}">
                <a16:creationId xmlns:a16="http://schemas.microsoft.com/office/drawing/2014/main" id="{ED8E3446-9C46-4ACE-99B2-21D03F40ADEE}"/>
              </a:ext>
            </a:extLst>
          </p:cNvPr>
          <p:cNvSpPr>
            <a:spLocks noGrp="1"/>
          </p:cNvSpPr>
          <p:nvPr>
            <p:ph type="body" sz="quarter" idx="19" hasCustomPrompt="1"/>
          </p:nvPr>
        </p:nvSpPr>
        <p:spPr>
          <a:xfrm>
            <a:off x="763200"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123117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 2 Graphiques">
    <p:spTree>
      <p:nvGrpSpPr>
        <p:cNvPr id="1" name=""/>
        <p:cNvGrpSpPr/>
        <p:nvPr/>
      </p:nvGrpSpPr>
      <p:grpSpPr>
        <a:xfrm>
          <a:off x="0" y="0"/>
          <a:ext cx="0" cy="0"/>
          <a:chOff x="0" y="0"/>
          <a:chExt cx="0" cy="0"/>
        </a:xfrm>
      </p:grpSpPr>
      <p:sp>
        <p:nvSpPr>
          <p:cNvPr id="8" name="Espace réservé du texte 2">
            <a:extLst>
              <a:ext uri="{FF2B5EF4-FFF2-40B4-BE49-F238E27FC236}">
                <a16:creationId xmlns:a16="http://schemas.microsoft.com/office/drawing/2014/main" id="{06C68AA8-9612-4C6D-AF4D-2F943B21E31C}"/>
              </a:ext>
            </a:extLst>
          </p:cNvPr>
          <p:cNvSpPr>
            <a:spLocks noGrp="1"/>
          </p:cNvSpPr>
          <p:nvPr>
            <p:ph type="body" idx="13" hasCustomPrompt="1"/>
          </p:nvPr>
        </p:nvSpPr>
        <p:spPr>
          <a:xfrm>
            <a:off x="764198" y="1791112"/>
            <a:ext cx="2447990" cy="207749"/>
          </a:xfrm>
        </p:spPr>
        <p:txBody>
          <a:bodyPr wrap="square" lIns="0" tIns="0" rIns="0" bIns="0">
            <a:spAutoFit/>
          </a:bodyPr>
          <a:lstStyle>
            <a:lvl1pPr marL="0" indent="0">
              <a:spcBef>
                <a:spcPts val="0"/>
              </a:spcBef>
              <a:buNone/>
              <a:defRPr sz="1500" b="1" cap="none" baseline="0">
                <a:solidFill>
                  <a:srgbClr val="143CC8"/>
                </a:solidFill>
              </a:defRPr>
            </a:lvl1pPr>
            <a:lvl2pPr marL="0" indent="0">
              <a:spcBef>
                <a:spcPts val="0"/>
              </a:spcBef>
              <a:buNone/>
              <a:defRPr sz="1600" b="1">
                <a:solidFill>
                  <a:schemeClr val="tx1"/>
                </a:solidFill>
              </a:defRPr>
            </a:lvl2pPr>
            <a:lvl3pPr marL="0" indent="0">
              <a:spcBef>
                <a:spcPts val="0"/>
              </a:spcBef>
              <a:buNone/>
              <a:defRPr sz="1600" b="1">
                <a:solidFill>
                  <a:schemeClr val="tx1"/>
                </a:solidFill>
              </a:defRPr>
            </a:lvl3pPr>
            <a:lvl4pPr marL="0" indent="0">
              <a:spcBef>
                <a:spcPts val="0"/>
              </a:spcBef>
              <a:buNone/>
              <a:defRPr sz="1600" b="1">
                <a:solidFill>
                  <a:schemeClr val="tx1"/>
                </a:solidFill>
              </a:defRPr>
            </a:lvl4pPr>
            <a:lvl5pPr marL="0" indent="0">
              <a:spcBef>
                <a:spcPts val="0"/>
              </a:spcBef>
              <a:buNone/>
              <a:defRPr sz="1600" b="1">
                <a:solidFill>
                  <a:schemeClr val="tx1"/>
                </a:solidFill>
              </a:defRPr>
            </a:lvl5pPr>
            <a:lvl6pPr marL="0" indent="0">
              <a:spcBef>
                <a:spcPts val="0"/>
              </a:spcBef>
              <a:buNone/>
              <a:defRPr sz="1600" b="1">
                <a:solidFill>
                  <a:schemeClr val="tx1"/>
                </a:solidFill>
              </a:defRPr>
            </a:lvl6pPr>
            <a:lvl7pPr marL="0" indent="0">
              <a:spcBef>
                <a:spcPts val="0"/>
              </a:spcBef>
              <a:buNone/>
              <a:defRPr sz="1600" b="1">
                <a:solidFill>
                  <a:schemeClr val="tx1"/>
                </a:solidFill>
              </a:defRPr>
            </a:lvl7pPr>
            <a:lvl8pPr marL="0" indent="0">
              <a:spcBef>
                <a:spcPts val="0"/>
              </a:spcBef>
              <a:buNone/>
              <a:defRPr sz="1600" b="1">
                <a:solidFill>
                  <a:schemeClr val="tx1"/>
                </a:solidFill>
              </a:defRPr>
            </a:lvl8pPr>
            <a:lvl9pPr marL="0" indent="0">
              <a:spcBef>
                <a:spcPts val="0"/>
              </a:spcBef>
              <a:buNone/>
              <a:defRPr sz="1600" b="1">
                <a:solidFill>
                  <a:schemeClr val="tx1"/>
                </a:solidFill>
              </a:defRPr>
            </a:lvl9pPr>
          </a:lstStyle>
          <a:p>
            <a:pPr lvl="0"/>
            <a:r>
              <a:rPr lang="fr-FR" dirty="0"/>
              <a:t>Titre du graphique</a:t>
            </a:r>
          </a:p>
        </p:txBody>
      </p:sp>
      <p:sp>
        <p:nvSpPr>
          <p:cNvPr id="15" name="Espace réservé du graphique 12">
            <a:extLst>
              <a:ext uri="{FF2B5EF4-FFF2-40B4-BE49-F238E27FC236}">
                <a16:creationId xmlns:a16="http://schemas.microsoft.com/office/drawing/2014/main" id="{128E3512-2DBC-4E70-9509-68D12E03CAFF}"/>
              </a:ext>
            </a:extLst>
          </p:cNvPr>
          <p:cNvSpPr>
            <a:spLocks noGrp="1"/>
          </p:cNvSpPr>
          <p:nvPr>
            <p:ph type="chart" sz="quarter" idx="15"/>
          </p:nvPr>
        </p:nvSpPr>
        <p:spPr>
          <a:xfrm>
            <a:off x="764198" y="2162093"/>
            <a:ext cx="7740715" cy="3322847"/>
          </a:xfrm>
        </p:spPr>
        <p:txBody>
          <a:bodyPr/>
          <a:lstStyle/>
          <a:p>
            <a:r>
              <a:rPr lang="fr-FR" dirty="0"/>
              <a:t>Cliquez sur l'icône pour ajouter un graphique</a:t>
            </a:r>
            <a:endParaRPr lang="fr-BE" dirty="0"/>
          </a:p>
        </p:txBody>
      </p:sp>
      <p:sp>
        <p:nvSpPr>
          <p:cNvPr id="5" name="Espace réservé du texte 9">
            <a:extLst>
              <a:ext uri="{FF2B5EF4-FFF2-40B4-BE49-F238E27FC236}">
                <a16:creationId xmlns:a16="http://schemas.microsoft.com/office/drawing/2014/main" id="{89AACDAD-B903-4B41-A208-F3A8B9F3055C}"/>
              </a:ext>
            </a:extLst>
          </p:cNvPr>
          <p:cNvSpPr>
            <a:spLocks noGrp="1"/>
          </p:cNvSpPr>
          <p:nvPr>
            <p:ph type="body" sz="quarter" idx="19" hasCustomPrompt="1"/>
          </p:nvPr>
        </p:nvSpPr>
        <p:spPr>
          <a:xfrm>
            <a:off x="763588" y="360000"/>
            <a:ext cx="10440925" cy="1152525"/>
          </a:xfrm>
        </p:spPr>
        <p:txBody>
          <a:bodyPr/>
          <a:lstStyle>
            <a:lvl1pPr>
              <a:defRPr sz="3200" baseline="0">
                <a:solidFill>
                  <a:srgbClr val="143CC8"/>
                </a:solidFill>
              </a:defRPr>
            </a:lvl1pPr>
          </a:lstStyle>
          <a:p>
            <a:pPr lvl="0"/>
            <a:r>
              <a:rPr lang="fr-FR" dirty="0"/>
              <a:t>Cliquez pour modifier les styles</a:t>
            </a:r>
            <a:br>
              <a:rPr lang="fr-FR" dirty="0"/>
            </a:br>
            <a:r>
              <a:rPr lang="fr-FR" dirty="0"/>
              <a:t>du texte du masque</a:t>
            </a:r>
          </a:p>
        </p:txBody>
      </p:sp>
    </p:spTree>
    <p:extLst>
      <p:ext uri="{BB962C8B-B14F-4D97-AF65-F5344CB8AC3E}">
        <p14:creationId xmlns:p14="http://schemas.microsoft.com/office/powerpoint/2010/main" val="286150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35FA3BC-7C55-4A6A-87C2-46137F1FDA69}"/>
              </a:ext>
            </a:extLst>
          </p:cNvPr>
          <p:cNvSpPr>
            <a:spLocks noGrp="1"/>
          </p:cNvSpPr>
          <p:nvPr>
            <p:ph type="title"/>
          </p:nvPr>
        </p:nvSpPr>
        <p:spPr>
          <a:xfrm>
            <a:off x="764198" y="483110"/>
            <a:ext cx="9723885" cy="886397"/>
          </a:xfrm>
          <a:prstGeom prst="rect">
            <a:avLst/>
          </a:prstGeom>
        </p:spPr>
        <p:txBody>
          <a:bodyPr vert="horz" wrap="square" lIns="0" tIns="0" rIns="0" bIns="0" rtlCol="0" anchor="ctr">
            <a:spAutoFit/>
          </a:bodyPr>
          <a:lstStyle/>
          <a:p>
            <a:r>
              <a:rPr lang="fr-FR" dirty="0"/>
              <a:t>Modifiez</a:t>
            </a:r>
            <a:br>
              <a:rPr lang="fr-FR" dirty="0"/>
            </a:br>
            <a:r>
              <a:rPr lang="fr-FR" dirty="0"/>
              <a:t>le style du titre</a:t>
            </a:r>
            <a:endParaRPr lang="fr-BE" dirty="0"/>
          </a:p>
        </p:txBody>
      </p:sp>
      <p:sp>
        <p:nvSpPr>
          <p:cNvPr id="3" name="Espace réservé du texte 2">
            <a:extLst>
              <a:ext uri="{FF2B5EF4-FFF2-40B4-BE49-F238E27FC236}">
                <a16:creationId xmlns:a16="http://schemas.microsoft.com/office/drawing/2014/main" id="{8B393135-8C0C-437B-8797-1E881E449D30}"/>
              </a:ext>
            </a:extLst>
          </p:cNvPr>
          <p:cNvSpPr>
            <a:spLocks noGrp="1"/>
          </p:cNvSpPr>
          <p:nvPr>
            <p:ph type="body" idx="1"/>
          </p:nvPr>
        </p:nvSpPr>
        <p:spPr>
          <a:xfrm>
            <a:off x="756000" y="2345635"/>
            <a:ext cx="8670434" cy="3784815"/>
          </a:xfrm>
          <a:prstGeom prst="rect">
            <a:avLst/>
          </a:prstGeom>
        </p:spPr>
        <p:txBody>
          <a:bodyPr vert="horz" lIns="0" tIns="0" rIns="0" bIns="0" rtlCol="0">
            <a:noAutofit/>
          </a:bodyPr>
          <a:lstStyle/>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a:p>
            <a:pPr lvl="6"/>
            <a:r>
              <a:rPr lang="fr-FR" dirty="0"/>
              <a:t>Septième niveau</a:t>
            </a:r>
          </a:p>
          <a:p>
            <a:pPr lvl="7"/>
            <a:r>
              <a:rPr lang="fr-FR" dirty="0"/>
              <a:t>Huitième niveau</a:t>
            </a:r>
          </a:p>
          <a:p>
            <a:pPr lvl="8"/>
            <a:r>
              <a:rPr lang="fr-FR" dirty="0"/>
              <a:t>Neuvième niveau</a:t>
            </a:r>
            <a:endParaRPr lang="fr-BE" dirty="0"/>
          </a:p>
        </p:txBody>
      </p:sp>
      <p:sp>
        <p:nvSpPr>
          <p:cNvPr id="9" name="ZoneTexte 8">
            <a:extLst>
              <a:ext uri="{FF2B5EF4-FFF2-40B4-BE49-F238E27FC236}">
                <a16:creationId xmlns:a16="http://schemas.microsoft.com/office/drawing/2014/main" id="{410148DD-864E-4E27-B3B2-E32BB5BF5B5C}"/>
              </a:ext>
            </a:extLst>
          </p:cNvPr>
          <p:cNvSpPr txBox="1"/>
          <p:nvPr userDrawn="1"/>
        </p:nvSpPr>
        <p:spPr>
          <a:xfrm>
            <a:off x="4618655" y="6314313"/>
            <a:ext cx="2901820" cy="215444"/>
          </a:xfrm>
          <a:prstGeom prst="rect">
            <a:avLst/>
          </a:prstGeom>
          <a:noFill/>
        </p:spPr>
        <p:txBody>
          <a:bodyPr wrap="square" rtlCol="0">
            <a:spAutoFit/>
          </a:bodyPr>
          <a:lstStyle/>
          <a:p>
            <a:pPr algn="ctr"/>
            <a:r>
              <a:rPr lang="fr-BE" sz="800" b="1" dirty="0">
                <a:solidFill>
                  <a:schemeClr val="bg1"/>
                </a:solidFill>
              </a:rPr>
              <a:t>Entreprendre et réussir ensemble</a:t>
            </a:r>
          </a:p>
        </p:txBody>
      </p:sp>
      <p:sp>
        <p:nvSpPr>
          <p:cNvPr id="11" name="Rectangle 10">
            <a:extLst>
              <a:ext uri="{FF2B5EF4-FFF2-40B4-BE49-F238E27FC236}">
                <a16:creationId xmlns:a16="http://schemas.microsoft.com/office/drawing/2014/main" id="{74D13AD8-BA32-40A3-9E68-BC840F2C8403}"/>
              </a:ext>
            </a:extLst>
          </p:cNvPr>
          <p:cNvSpPr/>
          <p:nvPr userDrawn="1"/>
        </p:nvSpPr>
        <p:spPr>
          <a:xfrm>
            <a:off x="0" y="6261463"/>
            <a:ext cx="12191999" cy="596537"/>
          </a:xfrm>
          <a:prstGeom prst="rect">
            <a:avLst/>
          </a:prstGeom>
          <a:solidFill>
            <a:srgbClr val="143C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Image 11">
            <a:extLst>
              <a:ext uri="{FF2B5EF4-FFF2-40B4-BE49-F238E27FC236}">
                <a16:creationId xmlns:a16="http://schemas.microsoft.com/office/drawing/2014/main" id="{374D0D1C-70FB-4DA3-BE3E-F06F4B9839C3}"/>
              </a:ext>
            </a:extLst>
          </p:cNvPr>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718478" y="6384034"/>
            <a:ext cx="2021006" cy="360000"/>
          </a:xfrm>
          <a:prstGeom prst="rect">
            <a:avLst/>
          </a:prstGeom>
        </p:spPr>
      </p:pic>
    </p:spTree>
    <p:extLst>
      <p:ext uri="{BB962C8B-B14F-4D97-AF65-F5344CB8AC3E}">
        <p14:creationId xmlns:p14="http://schemas.microsoft.com/office/powerpoint/2010/main" val="3550876406"/>
      </p:ext>
    </p:extLst>
  </p:cSld>
  <p:clrMap bg1="lt1" tx1="dk1" bg2="lt2" tx2="dk2" accent1="accent1" accent2="accent2" accent3="accent3" accent4="accent4" accent5="accent5" accent6="accent6" hlink="hlink" folHlink="folHlink"/>
  <p:sldLayoutIdLst>
    <p:sldLayoutId id="2147483690" r:id="rId1"/>
    <p:sldLayoutId id="2147483662" r:id="rId2"/>
    <p:sldLayoutId id="2147483680" r:id="rId3"/>
    <p:sldLayoutId id="2147483665" r:id="rId4"/>
    <p:sldLayoutId id="2147483691" r:id="rId5"/>
    <p:sldLayoutId id="2147483694" r:id="rId6"/>
    <p:sldLayoutId id="2147483692" r:id="rId7"/>
    <p:sldLayoutId id="2147483669" r:id="rId8"/>
    <p:sldLayoutId id="2147483670" r:id="rId9"/>
    <p:sldLayoutId id="2147483671" r:id="rId10"/>
    <p:sldLayoutId id="2147483689" r:id="rId11"/>
    <p:sldLayoutId id="2147483673" r:id="rId12"/>
    <p:sldLayoutId id="2147483674" r:id="rId13"/>
    <p:sldLayoutId id="2147483688" r:id="rId14"/>
    <p:sldLayoutId id="2147483695" r:id="rId15"/>
    <p:sldLayoutId id="2147483696" r:id="rId16"/>
    <p:sldLayoutId id="2147483682" r:id="rId17"/>
    <p:sldLayoutId id="2147483693" r:id="rId18"/>
    <p:sldLayoutId id="2147483685" r:id="rId19"/>
    <p:sldLayoutId id="2147483679" r:id="rId20"/>
    <p:sldLayoutId id="2147483683" r:id="rId21"/>
    <p:sldLayoutId id="2147483699" r:id="rId22"/>
    <p:sldLayoutId id="2147483700" r:id="rId23"/>
    <p:sldLayoutId id="2147483702" r:id="rId24"/>
    <p:sldLayoutId id="2147483701" r:id="rId25"/>
    <p:sldLayoutId id="2147483698" r:id="rId26"/>
    <p:sldLayoutId id="2147483684" r:id="rId27"/>
    <p:sldLayoutId id="2147483704" r:id="rId2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09539" rtl="0" eaLnBrk="1" latinLnBrk="0" hangingPunct="1">
        <a:lnSpc>
          <a:spcPct val="90000"/>
        </a:lnSpc>
        <a:spcBef>
          <a:spcPct val="0"/>
        </a:spcBef>
        <a:buNone/>
        <a:defRPr sz="3200" b="1" kern="1200" cap="none" spc="0" baseline="0">
          <a:ln w="0"/>
          <a:solidFill>
            <a:srgbClr val="143CC8"/>
          </a:solidFill>
          <a:effectLst/>
          <a:latin typeface="Roboto" panose="02000000000000000000" pitchFamily="2" charset="0"/>
          <a:ea typeface="Roboto" panose="02000000000000000000" pitchFamily="2" charset="0"/>
          <a:cs typeface="+mj-cs"/>
        </a:defRPr>
      </a:lvl1pPr>
    </p:titleStyle>
    <p:bodyStyle>
      <a:lvl1pPr marL="0" indent="0" algn="l" defTabSz="609539" rtl="0" eaLnBrk="1" latinLnBrk="0" hangingPunct="1">
        <a:lnSpc>
          <a:spcPct val="90000"/>
        </a:lnSpc>
        <a:spcBef>
          <a:spcPts val="2400"/>
        </a:spcBef>
        <a:buFont typeface="Arial" panose="020B0604020202020204" pitchFamily="34" charset="0"/>
        <a:buNone/>
        <a:defRPr sz="2000" b="1" kern="120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p:bodyStyle>
    <p:otherStyle>
      <a:defPPr>
        <a:defRPr lang="fr-FR"/>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p15:clr>
            <a:srgbClr val="F26B43"/>
          </p15:clr>
        </p15:guide>
        <p15:guide id="2" pos="5194">
          <p15:clr>
            <a:srgbClr val="F26B43"/>
          </p15:clr>
        </p15:guide>
        <p15:guide id="3" pos="5761">
          <p15:clr>
            <a:srgbClr val="F26B43"/>
          </p15:clr>
        </p15:guide>
        <p15:guide id="4" pos="5103">
          <p15:clr>
            <a:srgbClr val="F26B43"/>
          </p15:clr>
        </p15:guide>
        <p15:guide id="5" pos="3992">
          <p15:clr>
            <a:srgbClr val="F26B43"/>
          </p15:clr>
        </p15:guide>
        <p15:guide id="6" pos="6305">
          <p15:clr>
            <a:srgbClr val="F26B43"/>
          </p15:clr>
        </p15:guide>
        <p15:guide id="7" pos="6396">
          <p15:clr>
            <a:srgbClr val="F26B43"/>
          </p15:clr>
        </p15:guide>
        <p15:guide id="8" pos="3901">
          <p15:clr>
            <a:srgbClr val="F26B43"/>
          </p15:clr>
        </p15:guide>
        <p15:guide id="9" pos="2789">
          <p15:clr>
            <a:srgbClr val="F26B43"/>
          </p15:clr>
        </p15:guide>
        <p15:guide id="10" pos="2698">
          <p15:clr>
            <a:srgbClr val="F26B43"/>
          </p15:clr>
        </p15:guide>
        <p15:guide id="11" pos="1587">
          <p15:clr>
            <a:srgbClr val="F26B43"/>
          </p15:clr>
        </p15:guide>
        <p15:guide id="12" pos="1496">
          <p15:clr>
            <a:srgbClr val="F26B43"/>
          </p15:clr>
        </p15:guide>
        <p15:guide id="13" pos="385">
          <p15:clr>
            <a:srgbClr val="F26B43"/>
          </p15:clr>
        </p15:guide>
        <p15:guide id="15" pos="7507">
          <p15:clr>
            <a:srgbClr val="F26B43"/>
          </p15:clr>
        </p15:guide>
        <p15:guide id="16" pos="7598">
          <p15:clr>
            <a:srgbClr val="F26B43"/>
          </p15:clr>
        </p15:guide>
        <p15:guide id="17" pos="8710">
          <p15:clr>
            <a:srgbClr val="F26B43"/>
          </p15:clr>
        </p15:guide>
        <p15:guide id="18" pos="8801">
          <p15:clr>
            <a:srgbClr val="F26B43"/>
          </p15:clr>
        </p15:guide>
        <p15:guide id="19" pos="9912">
          <p15:clr>
            <a:srgbClr val="F26B43"/>
          </p15:clr>
        </p15:guide>
        <p15:guide id="20" pos="10003">
          <p15:clr>
            <a:srgbClr val="F26B43"/>
          </p15:clr>
        </p15:guide>
        <p15:guide id="21" pos="11114">
          <p15:clr>
            <a:srgbClr val="F26B43"/>
          </p15:clr>
        </p15:guide>
        <p15:guide id="23" orient="horz" pos="428">
          <p15:clr>
            <a:srgbClr val="F26B43"/>
          </p15:clr>
        </p15:guide>
        <p15:guide id="24" orient="horz" pos="605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35FA3BC-7C55-4A6A-87C2-46137F1FDA69}"/>
              </a:ext>
            </a:extLst>
          </p:cNvPr>
          <p:cNvSpPr>
            <a:spLocks noGrp="1"/>
          </p:cNvSpPr>
          <p:nvPr>
            <p:ph type="title"/>
          </p:nvPr>
        </p:nvSpPr>
        <p:spPr>
          <a:xfrm>
            <a:off x="764198" y="704709"/>
            <a:ext cx="9723885" cy="443198"/>
          </a:xfrm>
          <a:prstGeom prst="rect">
            <a:avLst/>
          </a:prstGeom>
        </p:spPr>
        <p:txBody>
          <a:bodyPr vert="horz" wrap="square" lIns="0" tIns="0" rIns="0" bIns="0" rtlCol="0" anchor="ctr">
            <a:spAutoFit/>
          </a:bodyPr>
          <a:lstStyle/>
          <a:p>
            <a:r>
              <a:rPr lang="fr-FR" dirty="0"/>
              <a:t>LES TAGS</a:t>
            </a:r>
            <a:endParaRPr lang="fr-BE" dirty="0"/>
          </a:p>
        </p:txBody>
      </p:sp>
      <p:sp>
        <p:nvSpPr>
          <p:cNvPr id="9" name="ZoneTexte 8">
            <a:extLst>
              <a:ext uri="{FF2B5EF4-FFF2-40B4-BE49-F238E27FC236}">
                <a16:creationId xmlns:a16="http://schemas.microsoft.com/office/drawing/2014/main" id="{410148DD-864E-4E27-B3B2-E32BB5BF5B5C}"/>
              </a:ext>
            </a:extLst>
          </p:cNvPr>
          <p:cNvSpPr txBox="1"/>
          <p:nvPr userDrawn="1"/>
        </p:nvSpPr>
        <p:spPr>
          <a:xfrm>
            <a:off x="4618655" y="6314313"/>
            <a:ext cx="2901820" cy="215444"/>
          </a:xfrm>
          <a:prstGeom prst="rect">
            <a:avLst/>
          </a:prstGeom>
          <a:noFill/>
        </p:spPr>
        <p:txBody>
          <a:bodyPr wrap="square" rtlCol="0">
            <a:spAutoFit/>
          </a:bodyPr>
          <a:lstStyle/>
          <a:p>
            <a:pPr algn="ctr"/>
            <a:r>
              <a:rPr lang="fr-BE" sz="800" b="1" dirty="0">
                <a:solidFill>
                  <a:schemeClr val="bg1"/>
                </a:solidFill>
              </a:rPr>
              <a:t>Entreprendre et réussir ensemble</a:t>
            </a:r>
          </a:p>
        </p:txBody>
      </p:sp>
    </p:spTree>
    <p:extLst>
      <p:ext uri="{BB962C8B-B14F-4D97-AF65-F5344CB8AC3E}">
        <p14:creationId xmlns:p14="http://schemas.microsoft.com/office/powerpoint/2010/main" val="2003777156"/>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09539" rtl="0" eaLnBrk="1" latinLnBrk="0" hangingPunct="1">
        <a:lnSpc>
          <a:spcPct val="90000"/>
        </a:lnSpc>
        <a:spcBef>
          <a:spcPct val="0"/>
        </a:spcBef>
        <a:buNone/>
        <a:defRPr sz="3200" b="1" kern="1200" cap="none" spc="0" baseline="0">
          <a:ln w="0"/>
          <a:solidFill>
            <a:srgbClr val="143CC8"/>
          </a:solidFill>
          <a:effectLst/>
          <a:latin typeface="Roboto" panose="02000000000000000000" pitchFamily="2" charset="0"/>
          <a:ea typeface="Roboto" panose="02000000000000000000" pitchFamily="2" charset="0"/>
          <a:cs typeface="+mj-cs"/>
        </a:defRPr>
      </a:lvl1pPr>
    </p:titleStyle>
    <p:bodyStyle>
      <a:lvl1pPr marL="0" indent="0" algn="l" defTabSz="609539" rtl="0" eaLnBrk="1" latinLnBrk="0" hangingPunct="1">
        <a:lnSpc>
          <a:spcPct val="90000"/>
        </a:lnSpc>
        <a:spcBef>
          <a:spcPts val="2400"/>
        </a:spcBef>
        <a:buFont typeface="Arial" panose="020B0604020202020204" pitchFamily="34" charset="0"/>
        <a:buNone/>
        <a:defRPr sz="2000" b="1" kern="120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p:bodyStyle>
    <p:otherStyle>
      <a:defPPr>
        <a:defRPr lang="fr-FR"/>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p15:clr>
            <a:srgbClr val="F26B43"/>
          </p15:clr>
        </p15:guide>
        <p15:guide id="2" pos="5194">
          <p15:clr>
            <a:srgbClr val="F26B43"/>
          </p15:clr>
        </p15:guide>
        <p15:guide id="3" pos="5761">
          <p15:clr>
            <a:srgbClr val="F26B43"/>
          </p15:clr>
        </p15:guide>
        <p15:guide id="4" pos="5103">
          <p15:clr>
            <a:srgbClr val="F26B43"/>
          </p15:clr>
        </p15:guide>
        <p15:guide id="5" pos="3992">
          <p15:clr>
            <a:srgbClr val="F26B43"/>
          </p15:clr>
        </p15:guide>
        <p15:guide id="6" pos="6305">
          <p15:clr>
            <a:srgbClr val="F26B43"/>
          </p15:clr>
        </p15:guide>
        <p15:guide id="7" pos="6396">
          <p15:clr>
            <a:srgbClr val="F26B43"/>
          </p15:clr>
        </p15:guide>
        <p15:guide id="8" pos="3901">
          <p15:clr>
            <a:srgbClr val="F26B43"/>
          </p15:clr>
        </p15:guide>
        <p15:guide id="9" pos="2789">
          <p15:clr>
            <a:srgbClr val="F26B43"/>
          </p15:clr>
        </p15:guide>
        <p15:guide id="10" pos="2698">
          <p15:clr>
            <a:srgbClr val="F26B43"/>
          </p15:clr>
        </p15:guide>
        <p15:guide id="11" pos="1587">
          <p15:clr>
            <a:srgbClr val="F26B43"/>
          </p15:clr>
        </p15:guide>
        <p15:guide id="12" pos="1496">
          <p15:clr>
            <a:srgbClr val="F26B43"/>
          </p15:clr>
        </p15:guide>
        <p15:guide id="13" pos="385">
          <p15:clr>
            <a:srgbClr val="F26B43"/>
          </p15:clr>
        </p15:guide>
        <p15:guide id="15" pos="7507">
          <p15:clr>
            <a:srgbClr val="F26B43"/>
          </p15:clr>
        </p15:guide>
        <p15:guide id="16" pos="7598">
          <p15:clr>
            <a:srgbClr val="F26B43"/>
          </p15:clr>
        </p15:guide>
        <p15:guide id="17" pos="8710">
          <p15:clr>
            <a:srgbClr val="F26B43"/>
          </p15:clr>
        </p15:guide>
        <p15:guide id="18" pos="8801">
          <p15:clr>
            <a:srgbClr val="F26B43"/>
          </p15:clr>
        </p15:guide>
        <p15:guide id="19" pos="9912">
          <p15:clr>
            <a:srgbClr val="F26B43"/>
          </p15:clr>
        </p15:guide>
        <p15:guide id="20" pos="10003">
          <p15:clr>
            <a:srgbClr val="F26B43"/>
          </p15:clr>
        </p15:guide>
        <p15:guide id="21" pos="11114">
          <p15:clr>
            <a:srgbClr val="F26B43"/>
          </p15:clr>
        </p15:guide>
        <p15:guide id="23" orient="horz" pos="428">
          <p15:clr>
            <a:srgbClr val="F26B43"/>
          </p15:clr>
        </p15:guide>
        <p15:guide id="24" orient="horz" pos="605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8.xml"/><Relationship Id="rId4" Type="http://schemas.openxmlformats.org/officeDocument/2006/relationships/image" Target="../media/image19.pn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1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6213BEBC-B68B-9C79-54F6-D6693EB67A1F}"/>
              </a:ext>
            </a:extLst>
          </p:cNvPr>
          <p:cNvPicPr>
            <a:picLocks noChangeAspect="1"/>
          </p:cNvPicPr>
          <p:nvPr/>
        </p:nvPicPr>
        <p:blipFill>
          <a:blip r:embed="rId2"/>
          <a:stretch>
            <a:fillRect/>
          </a:stretch>
        </p:blipFill>
        <p:spPr>
          <a:xfrm>
            <a:off x="8790169" y="-91929"/>
            <a:ext cx="1182727" cy="1530229"/>
          </a:xfrm>
          <a:prstGeom prst="rect">
            <a:avLst/>
          </a:prstGeom>
        </p:spPr>
      </p:pic>
      <p:sp>
        <p:nvSpPr>
          <p:cNvPr id="13" name="Titre 1">
            <a:extLst>
              <a:ext uri="{FF2B5EF4-FFF2-40B4-BE49-F238E27FC236}">
                <a16:creationId xmlns:a16="http://schemas.microsoft.com/office/drawing/2014/main" id="{B2CC02CA-F56E-2A01-4E1A-B60804EEE62E}"/>
              </a:ext>
            </a:extLst>
          </p:cNvPr>
          <p:cNvSpPr txBox="1">
            <a:spLocks/>
          </p:cNvSpPr>
          <p:nvPr/>
        </p:nvSpPr>
        <p:spPr>
          <a:xfrm>
            <a:off x="840508" y="1403927"/>
            <a:ext cx="10717717" cy="2536079"/>
          </a:xfrm>
          <a:prstGeom prst="rect">
            <a:avLst/>
          </a:prstGeom>
        </p:spPr>
        <p:txBody>
          <a:bodyPr vert="horz" wrap="square" lIns="0" tIns="0" rIns="0" bIns="0" rtlCol="0" anchor="b">
            <a:spAutoFit/>
          </a:bodyPr>
          <a:lstStyle>
            <a:lvl1pPr algn="l" defTabSz="609539" rtl="0" eaLnBrk="1" latinLnBrk="0" hangingPunct="1">
              <a:lnSpc>
                <a:spcPct val="90000"/>
              </a:lnSpc>
              <a:spcBef>
                <a:spcPct val="0"/>
              </a:spcBef>
              <a:buNone/>
              <a:defRPr sz="6666" b="1" kern="1200" cap="all" spc="0" baseline="0">
                <a:ln w="0"/>
                <a:solidFill>
                  <a:schemeClr val="bg1"/>
                </a:solidFill>
                <a:effectLst/>
                <a:latin typeface="Roboto" panose="02000000000000000000" pitchFamily="2" charset="0"/>
                <a:ea typeface="Roboto" panose="02000000000000000000" pitchFamily="2" charset="0"/>
                <a:cs typeface="+mj-cs"/>
              </a:defRPr>
            </a:lvl1pPr>
          </a:lstStyle>
          <a:p>
            <a:pPr algn="ctr">
              <a:spcAft>
                <a:spcPts val="1200"/>
              </a:spcAft>
            </a:pPr>
            <a:r>
              <a:rPr lang="fr-BE" sz="6000" dirty="0">
                <a:solidFill>
                  <a:srgbClr val="143CC8"/>
                </a:solidFill>
              </a:rPr>
              <a:t>Séance informative</a:t>
            </a:r>
            <a:br>
              <a:rPr lang="fr-BE" sz="7200" dirty="0">
                <a:solidFill>
                  <a:srgbClr val="143CC8"/>
                </a:solidFill>
              </a:rPr>
            </a:br>
            <a:br>
              <a:rPr lang="fr-BE" sz="2000" dirty="0">
                <a:solidFill>
                  <a:srgbClr val="143CC8"/>
                </a:solidFill>
              </a:rPr>
            </a:br>
            <a:r>
              <a:rPr lang="fr-BE" sz="6000" cap="none" dirty="0">
                <a:solidFill>
                  <a:srgbClr val="143CC8"/>
                </a:solidFill>
              </a:rPr>
              <a:t>Objectif Proximité</a:t>
            </a:r>
          </a:p>
          <a:p>
            <a:pPr algn="ctr">
              <a:spcAft>
                <a:spcPts val="1200"/>
              </a:spcAft>
            </a:pPr>
            <a:r>
              <a:rPr lang="fr-BE" sz="3200" cap="none" dirty="0">
                <a:solidFill>
                  <a:srgbClr val="FD602F"/>
                </a:solidFill>
              </a:rPr>
              <a:t>Candidats-commerçants</a:t>
            </a:r>
          </a:p>
        </p:txBody>
      </p:sp>
      <p:pic>
        <p:nvPicPr>
          <p:cNvPr id="14" name="Image 13">
            <a:extLst>
              <a:ext uri="{FF2B5EF4-FFF2-40B4-BE49-F238E27FC236}">
                <a16:creationId xmlns:a16="http://schemas.microsoft.com/office/drawing/2014/main" id="{EFFA386F-4303-6632-143D-B48FD6E85605}"/>
              </a:ext>
            </a:extLst>
          </p:cNvPr>
          <p:cNvPicPr>
            <a:picLocks noChangeAspect="1"/>
          </p:cNvPicPr>
          <p:nvPr/>
        </p:nvPicPr>
        <p:blipFill>
          <a:blip r:embed="rId3"/>
          <a:stretch>
            <a:fillRect/>
          </a:stretch>
        </p:blipFill>
        <p:spPr>
          <a:xfrm>
            <a:off x="10244919" y="218993"/>
            <a:ext cx="908383" cy="908383"/>
          </a:xfrm>
          <a:prstGeom prst="rect">
            <a:avLst/>
          </a:prstGeom>
        </p:spPr>
      </p:pic>
      <p:pic>
        <p:nvPicPr>
          <p:cNvPr id="15" name="Espace réservé du contenu 1">
            <a:extLst>
              <a:ext uri="{FF2B5EF4-FFF2-40B4-BE49-F238E27FC236}">
                <a16:creationId xmlns:a16="http://schemas.microsoft.com/office/drawing/2014/main" id="{E1EF8AE1-4626-D29A-5B27-1CFB3D599784}"/>
              </a:ext>
            </a:extLst>
          </p:cNvPr>
          <p:cNvPicPr>
            <a:picLocks noChangeAspect="1"/>
          </p:cNvPicPr>
          <p:nvPr/>
        </p:nvPicPr>
        <p:blipFill rotWithShape="1">
          <a:blip r:embed="rId4"/>
          <a:stretch/>
        </p:blipFill>
        <p:spPr>
          <a:xfrm>
            <a:off x="5184857" y="3940006"/>
            <a:ext cx="1938992" cy="1938992"/>
          </a:xfrm>
          <a:prstGeom prst="rect">
            <a:avLst/>
          </a:prstGeom>
          <a:noFill/>
        </p:spPr>
      </p:pic>
    </p:spTree>
    <p:extLst>
      <p:ext uri="{BB962C8B-B14F-4D97-AF65-F5344CB8AC3E}">
        <p14:creationId xmlns:p14="http://schemas.microsoft.com/office/powerpoint/2010/main" val="3486715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763200" y="1024999"/>
            <a:ext cx="10839915" cy="5410756"/>
          </a:xfrm>
        </p:spPr>
        <p:txBody>
          <a:bodyPr/>
          <a:lstStyle/>
          <a:p>
            <a:r>
              <a:rPr lang="fr-FR" sz="2000" dirty="0"/>
              <a:t>Introduction d’un dossier de candidature auprès de l’opérateur local porteur du projet (par recommandé ou tout autre moyen conférant date certaine du dépôt du dossier).</a:t>
            </a:r>
          </a:p>
          <a:p>
            <a:endParaRPr lang="fr-FR" sz="2000" dirty="0"/>
          </a:p>
          <a:p>
            <a:r>
              <a:rPr lang="fr-FR" sz="2000" b="1" u="sng" dirty="0"/>
              <a:t>Le dossier comprendra </a:t>
            </a:r>
            <a:r>
              <a:rPr lang="fr-FR" sz="2000" dirty="0"/>
              <a:t>: </a:t>
            </a:r>
          </a:p>
          <a:p>
            <a:pPr marL="641320" lvl="4" indent="-342900">
              <a:spcBef>
                <a:spcPts val="600"/>
              </a:spcBef>
              <a:spcAft>
                <a:spcPts val="600"/>
              </a:spcAft>
              <a:buClr>
                <a:srgbClr val="143CC8"/>
              </a:buClr>
            </a:pPr>
            <a:r>
              <a:rPr lang="fr-FR" sz="2000" dirty="0"/>
              <a:t>Une </a:t>
            </a:r>
            <a:r>
              <a:rPr lang="fr-FR" sz="2000" b="1" dirty="0"/>
              <a:t>fiche d’identification </a:t>
            </a:r>
            <a:r>
              <a:rPr lang="fr-FR" sz="2000" dirty="0"/>
              <a:t>;</a:t>
            </a:r>
          </a:p>
          <a:p>
            <a:pPr marL="641320" lvl="4" indent="-342900">
              <a:spcBef>
                <a:spcPts val="600"/>
              </a:spcBef>
              <a:spcAft>
                <a:spcPts val="600"/>
              </a:spcAft>
              <a:buClr>
                <a:srgbClr val="143CC8"/>
              </a:buClr>
            </a:pPr>
            <a:r>
              <a:rPr lang="fr-FR" sz="2000" dirty="0"/>
              <a:t>Une attestation d’inscription à la Banque Carrefour des Entreprises; </a:t>
            </a:r>
          </a:p>
          <a:p>
            <a:pPr marL="641320" lvl="4" indent="-342900">
              <a:spcBef>
                <a:spcPts val="600"/>
              </a:spcBef>
              <a:spcAft>
                <a:spcPts val="600"/>
              </a:spcAft>
              <a:buClr>
                <a:srgbClr val="143CC8"/>
              </a:buClr>
            </a:pPr>
            <a:r>
              <a:rPr lang="fr-FR" sz="2000" dirty="0"/>
              <a:t>Un business plan ;</a:t>
            </a:r>
          </a:p>
          <a:p>
            <a:pPr marL="641320" lvl="4" indent="-342900">
              <a:spcBef>
                <a:spcPts val="600"/>
              </a:spcBef>
              <a:spcAft>
                <a:spcPts val="600"/>
              </a:spcAft>
              <a:buClr>
                <a:srgbClr val="143CC8"/>
              </a:buClr>
            </a:pPr>
            <a:r>
              <a:rPr lang="fr-FR" sz="2000" dirty="0"/>
              <a:t>Une </a:t>
            </a:r>
            <a:r>
              <a:rPr lang="fr-FR" sz="2000" b="1" dirty="0"/>
              <a:t>attestation d’accompagnement </a:t>
            </a:r>
            <a:r>
              <a:rPr lang="fr-FR" sz="2000" dirty="0"/>
              <a:t>de la structure agréée OU </a:t>
            </a:r>
            <a:r>
              <a:rPr lang="fr-FR" sz="2000" b="1" dirty="0"/>
              <a:t>attestation de la CAS </a:t>
            </a:r>
            <a:r>
              <a:rPr lang="fr-FR" sz="2000" dirty="0"/>
              <a:t>justifiant une expérience suffisante OU </a:t>
            </a:r>
            <a:r>
              <a:rPr lang="fr-FR" sz="2000" b="1" dirty="0"/>
              <a:t>copie du diplôme supérieur </a:t>
            </a:r>
            <a:r>
              <a:rPr lang="fr-FR" sz="2000" dirty="0"/>
              <a:t>à orientation économique/gestion justifiant une formation probante ;</a:t>
            </a:r>
          </a:p>
          <a:p>
            <a:pPr marL="641320" lvl="4" indent="-342900">
              <a:spcBef>
                <a:spcPts val="600"/>
              </a:spcBef>
              <a:spcAft>
                <a:spcPts val="600"/>
              </a:spcAft>
              <a:buClr>
                <a:srgbClr val="143CC8"/>
              </a:buClr>
            </a:pPr>
            <a:r>
              <a:rPr lang="fr-FR" sz="2000" dirty="0"/>
              <a:t>Une copie du contrat de bail commercial dûment enregistré ou copie de l’acte de propriété; </a:t>
            </a:r>
          </a:p>
          <a:p>
            <a:pPr marL="641320" lvl="4" indent="-342900">
              <a:spcBef>
                <a:spcPts val="600"/>
              </a:spcBef>
              <a:spcAft>
                <a:spcPts val="600"/>
              </a:spcAft>
              <a:buClr>
                <a:srgbClr val="143CC8"/>
              </a:buClr>
            </a:pPr>
            <a:r>
              <a:rPr lang="fr-FR" sz="2000" dirty="0"/>
              <a:t>Une attestation d’acceptation du règlement signée et d’engagement d’ouverture.</a:t>
            </a:r>
          </a:p>
          <a:p>
            <a:r>
              <a:rPr lang="fr-BE" sz="2000" b="1" i="1" dirty="0"/>
              <a:t>→ </a:t>
            </a:r>
            <a:r>
              <a:rPr lang="fr-FR" sz="2000" b="1" i="1" dirty="0"/>
              <a:t>L’ensemble des documents sera fourni de manière informatisée à l’opérateur local.</a:t>
            </a:r>
            <a:endParaRPr lang="fr-BE" sz="2000" b="1" i="1" dirty="0"/>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4"/>
          <a:stretch>
            <a:fillRect/>
          </a:stretch>
        </p:blipFill>
        <p:spPr>
          <a:xfrm>
            <a:off x="11014801" y="121845"/>
            <a:ext cx="664999" cy="664999"/>
          </a:xfrm>
          <a:prstGeom prst="rect">
            <a:avLst/>
          </a:prstGeom>
        </p:spPr>
      </p:pic>
      <p:sp>
        <p:nvSpPr>
          <p:cNvPr id="6" name="Espace réservé du texte 3">
            <a:extLst>
              <a:ext uri="{FF2B5EF4-FFF2-40B4-BE49-F238E27FC236}">
                <a16:creationId xmlns:a16="http://schemas.microsoft.com/office/drawing/2014/main" id="{EB937C20-7AAF-5D21-F940-3D0D52869245}"/>
              </a:ext>
            </a:extLst>
          </p:cNvPr>
          <p:cNvSpPr txBox="1">
            <a:spLocks/>
          </p:cNvSpPr>
          <p:nvPr/>
        </p:nvSpPr>
        <p:spPr>
          <a:xfrm>
            <a:off x="763200" y="360000"/>
            <a:ext cx="10440925" cy="464879"/>
          </a:xfrm>
          <a:prstGeom prst="rect">
            <a:avLst/>
          </a:prstGeom>
        </p:spPr>
        <p:txBody>
          <a:bodyPr vert="horz" lIns="0" tIns="0" rIns="0" bIns="0" rtlCol="0">
            <a:noAutofit/>
          </a:bodyPr>
          <a:lstStyle>
            <a:lvl1pPr marL="0" indent="0" algn="l" defTabSz="609539" rtl="0" eaLnBrk="1" latinLnBrk="0" hangingPunct="1">
              <a:lnSpc>
                <a:spcPct val="90000"/>
              </a:lnSpc>
              <a:spcBef>
                <a:spcPts val="2400"/>
              </a:spcBef>
              <a:buFont typeface="Arial" panose="020B0604020202020204" pitchFamily="34" charset="0"/>
              <a:buNone/>
              <a:defRPr sz="32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2400"/>
              </a:spcBef>
              <a:spcAft>
                <a:spcPts val="0"/>
              </a:spcAft>
              <a:buClrTx/>
              <a:buSzTx/>
              <a:buFont typeface="Arial" panose="020B0604020202020204" pitchFamily="34" charset="0"/>
              <a:buNone/>
              <a:tabLst/>
              <a:defRPr/>
            </a:pPr>
            <a:r>
              <a:rPr lang="fr-BE" dirty="0"/>
              <a:t>1</a:t>
            </a:r>
            <a:r>
              <a:rPr kumimoji="0" lang="fr-BE" sz="3200" b="1" i="0" u="none" strike="noStrike" kern="1200" cap="none" spc="0" normalizeH="0" baseline="0" noProof="0" dirty="0">
                <a:ln>
                  <a:noFill/>
                </a:ln>
                <a:solidFill>
                  <a:srgbClr val="143CC8"/>
                </a:solidFill>
                <a:effectLst/>
                <a:uLnTx/>
                <a:uFillTx/>
                <a:latin typeface="Roboto" panose="02000000000000000000" pitchFamily="2" charset="0"/>
                <a:ea typeface="Roboto" panose="02000000000000000000" pitchFamily="2" charset="0"/>
                <a:cs typeface="+mn-cs"/>
              </a:rPr>
              <a:t>. Procédure de participation</a:t>
            </a:r>
          </a:p>
        </p:txBody>
      </p:sp>
    </p:spTree>
    <p:extLst>
      <p:ext uri="{BB962C8B-B14F-4D97-AF65-F5344CB8AC3E}">
        <p14:creationId xmlns:p14="http://schemas.microsoft.com/office/powerpoint/2010/main" val="413783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763200" y="1416203"/>
            <a:ext cx="10839915" cy="5019551"/>
          </a:xfrm>
        </p:spPr>
        <p:txBody>
          <a:bodyPr/>
          <a:lstStyle/>
          <a:p>
            <a:r>
              <a:rPr lang="fr-FR" sz="2000" dirty="0"/>
              <a:t>Le candidat-commerçant présentera son projet de vive-voix en 15 minutes. Le jury évaluera les dossiers de candidature sur la base des critères suivants :</a:t>
            </a:r>
          </a:p>
          <a:p>
            <a:endParaRPr lang="fr-FR" sz="2000" dirty="0"/>
          </a:p>
          <a:p>
            <a:pPr marL="641320" lvl="4" indent="-342900">
              <a:spcBef>
                <a:spcPts val="600"/>
              </a:spcBef>
              <a:spcAft>
                <a:spcPts val="600"/>
              </a:spcAft>
              <a:buClr>
                <a:srgbClr val="143CC8"/>
              </a:buClr>
            </a:pPr>
            <a:r>
              <a:rPr lang="fr-FR" sz="2000" dirty="0"/>
              <a:t>Viabilité du projet et solidité du business plan;</a:t>
            </a:r>
          </a:p>
          <a:p>
            <a:pPr marL="641320" lvl="4" indent="-342900">
              <a:spcBef>
                <a:spcPts val="600"/>
              </a:spcBef>
              <a:spcAft>
                <a:spcPts val="600"/>
              </a:spcAft>
              <a:buClr>
                <a:srgbClr val="143CC8"/>
              </a:buClr>
            </a:pPr>
            <a:r>
              <a:rPr lang="fr-FR" sz="2000" dirty="0"/>
              <a:t>Réponse aux besoins de la zone ;</a:t>
            </a:r>
          </a:p>
          <a:p>
            <a:pPr marL="641320" lvl="4" indent="-342900">
              <a:spcBef>
                <a:spcPts val="600"/>
              </a:spcBef>
              <a:spcAft>
                <a:spcPts val="600"/>
              </a:spcAft>
              <a:buClr>
                <a:srgbClr val="143CC8"/>
              </a:buClr>
            </a:pPr>
            <a:r>
              <a:rPr lang="fr-FR" sz="2000" dirty="0"/>
              <a:t>Qualité du commerce </a:t>
            </a:r>
          </a:p>
          <a:p>
            <a:pPr marL="641320" lvl="4" indent="-342900">
              <a:spcBef>
                <a:spcPts val="600"/>
              </a:spcBef>
              <a:spcAft>
                <a:spcPts val="600"/>
              </a:spcAft>
              <a:buClr>
                <a:srgbClr val="143CC8"/>
              </a:buClr>
            </a:pPr>
            <a:endParaRPr lang="fr-FR" sz="2000" dirty="0"/>
          </a:p>
          <a:p>
            <a:pPr marL="641320" lvl="4" indent="-342900">
              <a:spcBef>
                <a:spcPts val="600"/>
              </a:spcBef>
              <a:spcAft>
                <a:spcPts val="600"/>
              </a:spcAft>
              <a:buClr>
                <a:srgbClr val="143CC8"/>
              </a:buClr>
            </a:pPr>
            <a:endParaRPr lang="fr-FR" sz="2000" dirty="0"/>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4"/>
          <a:stretch>
            <a:fillRect/>
          </a:stretch>
        </p:blipFill>
        <p:spPr>
          <a:xfrm>
            <a:off x="11014801" y="121845"/>
            <a:ext cx="664999" cy="664999"/>
          </a:xfrm>
          <a:prstGeom prst="rect">
            <a:avLst/>
          </a:prstGeom>
        </p:spPr>
      </p:pic>
      <p:sp>
        <p:nvSpPr>
          <p:cNvPr id="6" name="Espace réservé du texte 3">
            <a:extLst>
              <a:ext uri="{FF2B5EF4-FFF2-40B4-BE49-F238E27FC236}">
                <a16:creationId xmlns:a16="http://schemas.microsoft.com/office/drawing/2014/main" id="{EB937C20-7AAF-5D21-F940-3D0D52869245}"/>
              </a:ext>
            </a:extLst>
          </p:cNvPr>
          <p:cNvSpPr txBox="1">
            <a:spLocks/>
          </p:cNvSpPr>
          <p:nvPr/>
        </p:nvSpPr>
        <p:spPr>
          <a:xfrm>
            <a:off x="763200" y="360000"/>
            <a:ext cx="10440925" cy="464879"/>
          </a:xfrm>
          <a:prstGeom prst="rect">
            <a:avLst/>
          </a:prstGeom>
        </p:spPr>
        <p:txBody>
          <a:bodyPr vert="horz" lIns="0" tIns="0" rIns="0" bIns="0" rtlCol="0">
            <a:noAutofit/>
          </a:bodyPr>
          <a:lstStyle>
            <a:lvl1pPr marL="0" indent="0" algn="l" defTabSz="609539" rtl="0" eaLnBrk="1" latinLnBrk="0" hangingPunct="1">
              <a:lnSpc>
                <a:spcPct val="90000"/>
              </a:lnSpc>
              <a:spcBef>
                <a:spcPts val="2400"/>
              </a:spcBef>
              <a:buFont typeface="Arial" panose="020B0604020202020204" pitchFamily="34" charset="0"/>
              <a:buNone/>
              <a:defRPr sz="32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2400"/>
              </a:spcBef>
              <a:spcAft>
                <a:spcPts val="0"/>
              </a:spcAft>
              <a:buClrTx/>
              <a:buSzTx/>
              <a:buFont typeface="Arial" panose="020B0604020202020204" pitchFamily="34" charset="0"/>
              <a:buNone/>
              <a:tabLst/>
              <a:defRPr/>
            </a:pPr>
            <a:r>
              <a:rPr lang="fr-BE" dirty="0"/>
              <a:t>2</a:t>
            </a:r>
            <a:r>
              <a:rPr kumimoji="0" lang="fr-BE" sz="3200" b="1" i="0" u="none" strike="noStrike" kern="1200" cap="none" spc="0" normalizeH="0" baseline="0" noProof="0" dirty="0">
                <a:ln>
                  <a:noFill/>
                </a:ln>
                <a:solidFill>
                  <a:srgbClr val="143CC8"/>
                </a:solidFill>
                <a:effectLst/>
                <a:uLnTx/>
                <a:uFillTx/>
                <a:latin typeface="Roboto" panose="02000000000000000000" pitchFamily="2" charset="0"/>
                <a:ea typeface="Roboto" panose="02000000000000000000" pitchFamily="2" charset="0"/>
                <a:cs typeface="+mn-cs"/>
              </a:rPr>
              <a:t>. Jury de sélection </a:t>
            </a:r>
          </a:p>
        </p:txBody>
      </p:sp>
    </p:spTree>
    <p:extLst>
      <p:ext uri="{BB962C8B-B14F-4D97-AF65-F5344CB8AC3E}">
        <p14:creationId xmlns:p14="http://schemas.microsoft.com/office/powerpoint/2010/main" val="3312204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descr="Une image contenant texte, bâtiment, extérieur, personne&#10;&#10;Description générée automatiquement">
            <a:extLst>
              <a:ext uri="{FF2B5EF4-FFF2-40B4-BE49-F238E27FC236}">
                <a16:creationId xmlns:a16="http://schemas.microsoft.com/office/drawing/2014/main" id="{EECA7DB7-61DE-BC97-722E-9F2DAAA55FE2}"/>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37775" r="17259"/>
          <a:stretch/>
        </p:blipFill>
        <p:spPr>
          <a:xfrm>
            <a:off x="6096000" y="0"/>
            <a:ext cx="6095999" cy="6858000"/>
          </a:xfrm>
        </p:spPr>
      </p:pic>
      <p:sp>
        <p:nvSpPr>
          <p:cNvPr id="4" name="Espace réservé du texte 3">
            <a:extLst>
              <a:ext uri="{FF2B5EF4-FFF2-40B4-BE49-F238E27FC236}">
                <a16:creationId xmlns:a16="http://schemas.microsoft.com/office/drawing/2014/main" id="{E8CD4938-E27C-F598-62F2-FCC3333E8D3F}"/>
              </a:ext>
            </a:extLst>
          </p:cNvPr>
          <p:cNvSpPr>
            <a:spLocks noGrp="1"/>
          </p:cNvSpPr>
          <p:nvPr>
            <p:ph type="body" sz="quarter" idx="18"/>
          </p:nvPr>
        </p:nvSpPr>
        <p:spPr>
          <a:xfrm>
            <a:off x="799099" y="2852738"/>
            <a:ext cx="4841875" cy="1210038"/>
          </a:xfrm>
        </p:spPr>
        <p:txBody>
          <a:bodyPr/>
          <a:lstStyle/>
          <a:p>
            <a:pPr algn="ctr"/>
            <a:r>
              <a:rPr lang="fr-BE" sz="2800" dirty="0"/>
              <a:t>Validation et libération de la prime </a:t>
            </a:r>
          </a:p>
        </p:txBody>
      </p:sp>
      <p:sp>
        <p:nvSpPr>
          <p:cNvPr id="5" name="Espace réservé du texte 4">
            <a:extLst>
              <a:ext uri="{FF2B5EF4-FFF2-40B4-BE49-F238E27FC236}">
                <a16:creationId xmlns:a16="http://schemas.microsoft.com/office/drawing/2014/main" id="{14ED5A1E-659F-18B9-93CF-E79B6F9510AE}"/>
              </a:ext>
            </a:extLst>
          </p:cNvPr>
          <p:cNvSpPr>
            <a:spLocks noGrp="1"/>
          </p:cNvSpPr>
          <p:nvPr>
            <p:ph type="body" sz="quarter" idx="19"/>
          </p:nvPr>
        </p:nvSpPr>
        <p:spPr>
          <a:xfrm>
            <a:off x="799099" y="1642700"/>
            <a:ext cx="4841875" cy="1152525"/>
          </a:xfrm>
        </p:spPr>
        <p:txBody>
          <a:bodyPr/>
          <a:lstStyle/>
          <a:p>
            <a:pPr algn="ctr"/>
            <a:r>
              <a:rPr lang="fr-BE" sz="4000" dirty="0"/>
              <a:t>Partie 3</a:t>
            </a:r>
          </a:p>
        </p:txBody>
      </p:sp>
      <p:pic>
        <p:nvPicPr>
          <p:cNvPr id="11" name="Image 10">
            <a:extLst>
              <a:ext uri="{FF2B5EF4-FFF2-40B4-BE49-F238E27FC236}">
                <a16:creationId xmlns:a16="http://schemas.microsoft.com/office/drawing/2014/main" id="{7C3EED4D-7EB7-C9ED-0CA2-B7CF1A4766F1}"/>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2" name="Image 11">
            <a:extLst>
              <a:ext uri="{FF2B5EF4-FFF2-40B4-BE49-F238E27FC236}">
                <a16:creationId xmlns:a16="http://schemas.microsoft.com/office/drawing/2014/main" id="{7C16EC23-62A1-7729-2C70-31FCBFE39C09}"/>
              </a:ext>
            </a:extLst>
          </p:cNvPr>
          <p:cNvPicPr>
            <a:picLocks noChangeAspect="1"/>
          </p:cNvPicPr>
          <p:nvPr/>
        </p:nvPicPr>
        <p:blipFill>
          <a:blip r:embed="rId4"/>
          <a:stretch>
            <a:fillRect/>
          </a:stretch>
        </p:blipFill>
        <p:spPr>
          <a:xfrm>
            <a:off x="11014801" y="121845"/>
            <a:ext cx="664999" cy="664999"/>
          </a:xfrm>
          <a:prstGeom prst="rect">
            <a:avLst/>
          </a:prstGeom>
        </p:spPr>
      </p:pic>
    </p:spTree>
    <p:extLst>
      <p:ext uri="{BB962C8B-B14F-4D97-AF65-F5344CB8AC3E}">
        <p14:creationId xmlns:p14="http://schemas.microsoft.com/office/powerpoint/2010/main" val="2122838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763200" y="923747"/>
            <a:ext cx="11150126" cy="4083260"/>
          </a:xfrm>
        </p:spPr>
        <p:txBody>
          <a:bodyPr/>
          <a:lstStyle/>
          <a:p>
            <a:r>
              <a:rPr lang="fr-FR" dirty="0"/>
              <a:t>							</a:t>
            </a:r>
          </a:p>
          <a:p>
            <a:r>
              <a:rPr lang="fr-FR" dirty="0"/>
              <a:t>							</a:t>
            </a:r>
          </a:p>
          <a:p>
            <a:endParaRPr lang="fr-FR" dirty="0"/>
          </a:p>
          <a:p>
            <a:r>
              <a:rPr lang="fr-FR" sz="2000" dirty="0"/>
              <a:t>Jusqu’à </a:t>
            </a:r>
            <a:r>
              <a:rPr lang="fr-FR" sz="2000" b="1" dirty="0"/>
              <a:t>60% du montant total </a:t>
            </a:r>
            <a:r>
              <a:rPr lang="fr-FR" sz="2000" dirty="0"/>
              <a:t>des investissements admis HTVA avec un </a:t>
            </a:r>
            <a:r>
              <a:rPr lang="fr-FR" sz="2000" b="1" dirty="0"/>
              <a:t>maximum de 6.000,00 EUR </a:t>
            </a:r>
            <a:r>
              <a:rPr lang="fr-FR" sz="2000" dirty="0"/>
              <a:t>par prime (soit 10.000 € d’investissements HTVA). </a:t>
            </a:r>
          </a:p>
          <a:p>
            <a:r>
              <a:rPr lang="fr-FR" sz="2000" b="1" dirty="0"/>
              <a:t>Montant minimum </a:t>
            </a:r>
            <a:r>
              <a:rPr lang="fr-FR" sz="2000" dirty="0"/>
              <a:t>des investissements = </a:t>
            </a:r>
            <a:r>
              <a:rPr lang="fr-FR" sz="2000" b="1" dirty="0"/>
              <a:t>2.500,00 EUR HTVA</a:t>
            </a:r>
            <a:r>
              <a:rPr lang="fr-FR" sz="2000" dirty="0"/>
              <a:t>. </a:t>
            </a:r>
          </a:p>
          <a:p>
            <a:endParaRPr lang="fr-FR" sz="2000" dirty="0"/>
          </a:p>
          <a:p>
            <a:r>
              <a:rPr lang="fr-FR" sz="2000" dirty="0"/>
              <a:t>Les investissements devront être justifiés par des factures détaillées et leurs preuves de paiement.</a:t>
            </a:r>
          </a:p>
          <a:p>
            <a:r>
              <a:rPr lang="fr-FR" sz="2000" dirty="0"/>
              <a:t>Les dépenses éligibles financées par la prime « Objectif Proximité » ne pourront être cofinancées par d’autres primes proposées par la Commune et/ou par la Région wallonne.</a:t>
            </a:r>
          </a:p>
          <a:p>
            <a:endParaRPr lang="fr-FR" sz="2000" dirty="0"/>
          </a:p>
          <a:p>
            <a:endParaRPr lang="fr-FR" sz="2000" dirty="0"/>
          </a:p>
          <a:p>
            <a:endParaRPr lang="fr-FR" sz="2000" dirty="0"/>
          </a:p>
          <a:p>
            <a:endParaRPr lang="fr-BE" dirty="0"/>
          </a:p>
        </p:txBody>
      </p:sp>
      <p:sp>
        <p:nvSpPr>
          <p:cNvPr id="4" name="Espace réservé du texte 3">
            <a:extLst>
              <a:ext uri="{FF2B5EF4-FFF2-40B4-BE49-F238E27FC236}">
                <a16:creationId xmlns:a16="http://schemas.microsoft.com/office/drawing/2014/main" id="{E543B2A7-42F2-A76B-F7DD-BDE5B006C684}"/>
              </a:ext>
            </a:extLst>
          </p:cNvPr>
          <p:cNvSpPr>
            <a:spLocks noGrp="1"/>
          </p:cNvSpPr>
          <p:nvPr>
            <p:ph type="body" sz="quarter" idx="19"/>
          </p:nvPr>
        </p:nvSpPr>
        <p:spPr>
          <a:xfrm>
            <a:off x="778255" y="256674"/>
            <a:ext cx="10440925" cy="530170"/>
          </a:xfrm>
        </p:spPr>
        <p:txBody>
          <a:bodyPr/>
          <a:lstStyle/>
          <a:p>
            <a:r>
              <a:rPr lang="fr-BE" dirty="0"/>
              <a:t>1. Validation et libération de la prime</a:t>
            </a:r>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2"/>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3"/>
          <a:stretch>
            <a:fillRect/>
          </a:stretch>
        </p:blipFill>
        <p:spPr>
          <a:xfrm>
            <a:off x="11014801" y="121845"/>
            <a:ext cx="664999" cy="664999"/>
          </a:xfrm>
          <a:prstGeom prst="rect">
            <a:avLst/>
          </a:prstGeom>
        </p:spPr>
      </p:pic>
      <p:sp>
        <p:nvSpPr>
          <p:cNvPr id="7" name="Rectangle : coins arrondis 6">
            <a:extLst>
              <a:ext uri="{FF2B5EF4-FFF2-40B4-BE49-F238E27FC236}">
                <a16:creationId xmlns:a16="http://schemas.microsoft.com/office/drawing/2014/main" id="{8B4DE48B-69EE-E7DD-60AF-8BF4680AD800}"/>
              </a:ext>
            </a:extLst>
          </p:cNvPr>
          <p:cNvSpPr/>
          <p:nvPr/>
        </p:nvSpPr>
        <p:spPr>
          <a:xfrm>
            <a:off x="763200" y="982446"/>
            <a:ext cx="3738316" cy="663474"/>
          </a:xfrm>
          <a:prstGeom prst="roundRect">
            <a:avLst/>
          </a:prstGeom>
          <a:solidFill>
            <a:srgbClr val="FD6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cap="all" dirty="0">
                <a:solidFill>
                  <a:schemeClr val="bg1"/>
                </a:solidFill>
                <a:latin typeface="Rubik Medium" panose="00000600000000000000" pitchFamily="2" charset="-79"/>
                <a:cs typeface="Rubik Medium" panose="00000600000000000000" pitchFamily="2" charset="-79"/>
              </a:rPr>
              <a:t>6.000 EUR maximum </a:t>
            </a:r>
          </a:p>
        </p:txBody>
      </p:sp>
    </p:spTree>
    <p:extLst>
      <p:ext uri="{BB962C8B-B14F-4D97-AF65-F5344CB8AC3E}">
        <p14:creationId xmlns:p14="http://schemas.microsoft.com/office/powerpoint/2010/main" val="45836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692727" y="858983"/>
            <a:ext cx="11220599" cy="5421744"/>
          </a:xfrm>
        </p:spPr>
        <p:txBody>
          <a:bodyPr/>
          <a:lstStyle/>
          <a:p>
            <a:r>
              <a:rPr lang="fr-FR" sz="1800" dirty="0"/>
              <a:t>Après validation du dossier par le jury de sélection, un courrier d’octroi sera envoyé au candidat-commerçant primé. Il mentionnera notamment les documents à renvoyer à l’opérateur local afin de recevoir la prime :							</a:t>
            </a:r>
          </a:p>
          <a:p>
            <a:pPr marL="342900" indent="-342900">
              <a:buClr>
                <a:srgbClr val="2025E4"/>
              </a:buClr>
              <a:buFont typeface="Arial" panose="020B0604020202020204" pitchFamily="34" charset="0"/>
              <a:buChar char="•"/>
            </a:pPr>
            <a:r>
              <a:rPr lang="fr-FR" sz="1800" dirty="0"/>
              <a:t>Une attestation d’affiliation auprès d’une </a:t>
            </a:r>
            <a:r>
              <a:rPr lang="fr-FR" sz="1800" b="1" dirty="0"/>
              <a:t>Caisse d’Assurances Sociales </a:t>
            </a:r>
            <a:r>
              <a:rPr lang="fr-FR" sz="1800" dirty="0"/>
              <a:t>;</a:t>
            </a:r>
          </a:p>
          <a:p>
            <a:pPr marL="342900" indent="-342900">
              <a:buClr>
                <a:srgbClr val="2025E4"/>
              </a:buClr>
              <a:buFont typeface="Arial" panose="020B0604020202020204" pitchFamily="34" charset="0"/>
              <a:buChar char="•"/>
            </a:pPr>
            <a:r>
              <a:rPr lang="fr-FR" sz="1800" dirty="0"/>
              <a:t>Une </a:t>
            </a:r>
            <a:r>
              <a:rPr lang="fr-FR" sz="1800" b="1" dirty="0"/>
              <a:t>déclaration de créance </a:t>
            </a:r>
            <a:r>
              <a:rPr lang="fr-FR" sz="1800" dirty="0"/>
              <a:t>reprenant le montant exact demandé ;</a:t>
            </a:r>
          </a:p>
          <a:p>
            <a:pPr marL="342900" indent="-342900">
              <a:buClr>
                <a:srgbClr val="2025E4"/>
              </a:buClr>
              <a:buFont typeface="Arial" panose="020B0604020202020204" pitchFamily="34" charset="0"/>
              <a:buChar char="•"/>
            </a:pPr>
            <a:r>
              <a:rPr lang="fr-FR" sz="1800" dirty="0"/>
              <a:t>Un </a:t>
            </a:r>
            <a:r>
              <a:rPr lang="fr-FR" sz="1800" b="1" dirty="0"/>
              <a:t>tableau récapitulatif des dépenses </a:t>
            </a:r>
            <a:r>
              <a:rPr lang="fr-FR" sz="1800" dirty="0"/>
              <a:t>consenties dans le cadre de l’ouverture du commerce ou du changement de business model (sous format Excel) ;</a:t>
            </a:r>
          </a:p>
          <a:p>
            <a:pPr marL="342900" indent="-342900">
              <a:buClr>
                <a:srgbClr val="2025E4"/>
              </a:buClr>
              <a:buFont typeface="Arial" panose="020B0604020202020204" pitchFamily="34" charset="0"/>
              <a:buChar char="•"/>
            </a:pPr>
            <a:r>
              <a:rPr lang="fr-FR" sz="1800" dirty="0"/>
              <a:t>Les </a:t>
            </a:r>
            <a:r>
              <a:rPr lang="fr-FR" sz="1800" b="1" dirty="0"/>
              <a:t>pièces justificatives </a:t>
            </a:r>
            <a:r>
              <a:rPr lang="fr-FR" sz="1800" dirty="0"/>
              <a:t>correspondantes (factures et preuves de paiement) ;</a:t>
            </a:r>
          </a:p>
          <a:p>
            <a:pPr marL="342900" indent="-342900">
              <a:buClr>
                <a:srgbClr val="2025E4"/>
              </a:buClr>
              <a:buFont typeface="Arial" panose="020B0604020202020204" pitchFamily="34" charset="0"/>
              <a:buChar char="•"/>
            </a:pPr>
            <a:r>
              <a:rPr lang="fr-FR" sz="1800" dirty="0"/>
              <a:t>Un Relevé d’Identification Bancaire (</a:t>
            </a:r>
            <a:r>
              <a:rPr lang="fr-FR" sz="1800" b="1" dirty="0"/>
              <a:t>RIB</a:t>
            </a:r>
            <a:r>
              <a:rPr lang="fr-FR" sz="1800" dirty="0"/>
              <a:t>) :</a:t>
            </a:r>
          </a:p>
          <a:p>
            <a:pPr>
              <a:lnSpc>
                <a:spcPct val="100000"/>
              </a:lnSpc>
              <a:spcBef>
                <a:spcPts val="0"/>
              </a:spcBef>
              <a:buClr>
                <a:srgbClr val="2025E4"/>
              </a:buClr>
            </a:pPr>
            <a:r>
              <a:rPr lang="fr-FR" dirty="0"/>
              <a:t>				</a:t>
            </a:r>
            <a:r>
              <a:rPr lang="fr-FR" i="1" dirty="0"/>
              <a:t>Le relevé d'identité bancaire (RIB) est une attestation qui reprend:</a:t>
            </a:r>
          </a:p>
          <a:p>
            <a:pPr marL="3232150" indent="-285750">
              <a:lnSpc>
                <a:spcPct val="100000"/>
              </a:lnSpc>
              <a:spcBef>
                <a:spcPts val="0"/>
              </a:spcBef>
              <a:buFont typeface="Wingdings" panose="05000000000000000000" pitchFamily="2" charset="2"/>
              <a:buChar char="§"/>
            </a:pPr>
            <a:r>
              <a:rPr lang="fr-FR" i="1" dirty="0"/>
              <a:t>le numéro de compte (format IBAN) et code BIC</a:t>
            </a:r>
          </a:p>
          <a:p>
            <a:pPr marL="3232150" indent="-285750">
              <a:lnSpc>
                <a:spcPct val="100000"/>
              </a:lnSpc>
              <a:spcBef>
                <a:spcPts val="0"/>
              </a:spcBef>
              <a:buFont typeface="Wingdings" panose="05000000000000000000" pitchFamily="2" charset="2"/>
              <a:buChar char="§"/>
            </a:pPr>
            <a:r>
              <a:rPr lang="fr-FR" i="1" dirty="0"/>
              <a:t>Le(s) nom(s), prénom(s), adresse(s) du (des) titulaire(s) du compte</a:t>
            </a:r>
          </a:p>
          <a:p>
            <a:pPr marL="3232150" indent="-285750">
              <a:lnSpc>
                <a:spcPct val="100000"/>
              </a:lnSpc>
              <a:spcBef>
                <a:spcPts val="0"/>
              </a:spcBef>
              <a:buFont typeface="Wingdings" panose="05000000000000000000" pitchFamily="2" charset="2"/>
              <a:buChar char="§"/>
            </a:pPr>
            <a:r>
              <a:rPr lang="fr-FR" i="1" dirty="0"/>
              <a:t>la date d'ouverture du compte</a:t>
            </a:r>
          </a:p>
          <a:p>
            <a:pPr marL="3232150" indent="-285750">
              <a:lnSpc>
                <a:spcPct val="100000"/>
              </a:lnSpc>
              <a:spcBef>
                <a:spcPts val="0"/>
              </a:spcBef>
              <a:buFont typeface="Wingdings" panose="05000000000000000000" pitchFamily="2" charset="2"/>
              <a:buChar char="§"/>
            </a:pPr>
            <a:r>
              <a:rPr lang="fr-FR" i="1" dirty="0"/>
              <a:t>la date d'impression de l'attestation</a:t>
            </a:r>
          </a:p>
          <a:p>
            <a:pPr marL="3232150" indent="-285750">
              <a:lnSpc>
                <a:spcPct val="100000"/>
              </a:lnSpc>
              <a:spcBef>
                <a:spcPts val="0"/>
              </a:spcBef>
              <a:buFont typeface="Wingdings" panose="05000000000000000000" pitchFamily="2" charset="2"/>
              <a:buChar char="§"/>
            </a:pPr>
            <a:r>
              <a:rPr lang="fr-FR" i="1" dirty="0"/>
              <a:t>un code d'authenticité (légitimité de l'attestation)			</a:t>
            </a:r>
          </a:p>
          <a:p>
            <a:endParaRPr lang="fr-FR" sz="2000" dirty="0"/>
          </a:p>
          <a:p>
            <a:endParaRPr lang="fr-FR" sz="2000" dirty="0"/>
          </a:p>
          <a:p>
            <a:endParaRPr lang="fr-FR" sz="2000" dirty="0"/>
          </a:p>
          <a:p>
            <a:endParaRPr lang="fr-BE" dirty="0"/>
          </a:p>
        </p:txBody>
      </p:sp>
      <p:sp>
        <p:nvSpPr>
          <p:cNvPr id="4" name="Espace réservé du texte 3">
            <a:extLst>
              <a:ext uri="{FF2B5EF4-FFF2-40B4-BE49-F238E27FC236}">
                <a16:creationId xmlns:a16="http://schemas.microsoft.com/office/drawing/2014/main" id="{E543B2A7-42F2-A76B-F7DD-BDE5B006C684}"/>
              </a:ext>
            </a:extLst>
          </p:cNvPr>
          <p:cNvSpPr>
            <a:spLocks noGrp="1"/>
          </p:cNvSpPr>
          <p:nvPr>
            <p:ph type="body" sz="quarter" idx="19"/>
          </p:nvPr>
        </p:nvSpPr>
        <p:spPr>
          <a:xfrm>
            <a:off x="763200" y="256674"/>
            <a:ext cx="10440925" cy="530170"/>
          </a:xfrm>
        </p:spPr>
        <p:txBody>
          <a:bodyPr/>
          <a:lstStyle/>
          <a:p>
            <a:r>
              <a:rPr lang="fr-BE" dirty="0"/>
              <a:t>1. Validation et libération de la prime</a:t>
            </a:r>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2"/>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3"/>
          <a:stretch>
            <a:fillRect/>
          </a:stretch>
        </p:blipFill>
        <p:spPr>
          <a:xfrm>
            <a:off x="11014801" y="121845"/>
            <a:ext cx="664999" cy="664999"/>
          </a:xfrm>
          <a:prstGeom prst="rect">
            <a:avLst/>
          </a:prstGeom>
        </p:spPr>
      </p:pic>
    </p:spTree>
    <p:extLst>
      <p:ext uri="{BB962C8B-B14F-4D97-AF65-F5344CB8AC3E}">
        <p14:creationId xmlns:p14="http://schemas.microsoft.com/office/powerpoint/2010/main" val="268422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763200" y="1644073"/>
            <a:ext cx="10839915" cy="4791682"/>
          </a:xfrm>
        </p:spPr>
        <p:txBody>
          <a:bodyPr/>
          <a:lstStyle/>
          <a:p>
            <a:pPr marL="641320" lvl="4" indent="-342900">
              <a:spcBef>
                <a:spcPts val="600"/>
              </a:spcBef>
              <a:spcAft>
                <a:spcPts val="600"/>
              </a:spcAft>
              <a:buClr>
                <a:srgbClr val="143CC8"/>
              </a:buClr>
            </a:pPr>
            <a:r>
              <a:rPr lang="fr-FR" sz="2000" dirty="0"/>
              <a:t>Les dépenses éligibles sont celles facturées et payées jusqu’à la </a:t>
            </a:r>
            <a:r>
              <a:rPr lang="fr-FR" sz="2000" b="1" dirty="0"/>
              <a:t>fin du 8ème mois qui suit le courrier d’octroi de la prime </a:t>
            </a:r>
            <a:r>
              <a:rPr lang="fr-FR" sz="2000" dirty="0"/>
              <a:t>au candidat-commerçant. </a:t>
            </a:r>
          </a:p>
          <a:p>
            <a:pPr marL="641320" lvl="4" indent="-342900">
              <a:spcBef>
                <a:spcPts val="600"/>
              </a:spcBef>
              <a:spcAft>
                <a:spcPts val="600"/>
              </a:spcAft>
              <a:buClr>
                <a:srgbClr val="143CC8"/>
              </a:buClr>
            </a:pPr>
            <a:r>
              <a:rPr lang="fr-FR" sz="2000" dirty="0"/>
              <a:t>Les pièces justificatives doivent parvenir au coordinateur </a:t>
            </a:r>
            <a:r>
              <a:rPr lang="fr-FR" sz="2000" b="1" dirty="0"/>
              <a:t>dans l’année qui suit</a:t>
            </a:r>
            <a:r>
              <a:rPr lang="fr-FR" sz="2000" dirty="0"/>
              <a:t> le courrier d’octroi de la prime. </a:t>
            </a:r>
          </a:p>
          <a:p>
            <a:pPr marL="641320" lvl="4" indent="-342900">
              <a:spcBef>
                <a:spcPts val="600"/>
              </a:spcBef>
              <a:spcAft>
                <a:spcPts val="600"/>
              </a:spcAft>
              <a:buClr>
                <a:srgbClr val="143CC8"/>
              </a:buClr>
            </a:pPr>
            <a:r>
              <a:rPr lang="fr-FR" sz="2000" dirty="0"/>
              <a:t>Le porteur de projet s’engage, en outre, à ce que son commerce ait ouvert ses portes (ou ait terminé ses adaptations) </a:t>
            </a:r>
            <a:r>
              <a:rPr lang="fr-FR" sz="2000" b="1" dirty="0"/>
              <a:t>au plus tard 6 mois après le courrier d’octroi </a:t>
            </a:r>
            <a:r>
              <a:rPr lang="fr-FR" sz="2000" dirty="0"/>
              <a:t>de la prime . </a:t>
            </a:r>
            <a:endParaRPr lang="fr-BE" sz="2000" dirty="0"/>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4"/>
          <a:stretch>
            <a:fillRect/>
          </a:stretch>
        </p:blipFill>
        <p:spPr>
          <a:xfrm>
            <a:off x="11014801" y="121845"/>
            <a:ext cx="664999" cy="664999"/>
          </a:xfrm>
          <a:prstGeom prst="rect">
            <a:avLst/>
          </a:prstGeom>
        </p:spPr>
      </p:pic>
      <p:sp>
        <p:nvSpPr>
          <p:cNvPr id="6" name="Espace réservé du texte 3">
            <a:extLst>
              <a:ext uri="{FF2B5EF4-FFF2-40B4-BE49-F238E27FC236}">
                <a16:creationId xmlns:a16="http://schemas.microsoft.com/office/drawing/2014/main" id="{EB937C20-7AAF-5D21-F940-3D0D52869245}"/>
              </a:ext>
            </a:extLst>
          </p:cNvPr>
          <p:cNvSpPr txBox="1">
            <a:spLocks/>
          </p:cNvSpPr>
          <p:nvPr/>
        </p:nvSpPr>
        <p:spPr>
          <a:xfrm>
            <a:off x="763200" y="360000"/>
            <a:ext cx="10440925" cy="464879"/>
          </a:xfrm>
          <a:prstGeom prst="rect">
            <a:avLst/>
          </a:prstGeom>
        </p:spPr>
        <p:txBody>
          <a:bodyPr vert="horz" lIns="0" tIns="0" rIns="0" bIns="0" rtlCol="0">
            <a:noAutofit/>
          </a:bodyPr>
          <a:lstStyle>
            <a:lvl1pPr marL="0" indent="0" algn="l" defTabSz="609539" rtl="0" eaLnBrk="1" latinLnBrk="0" hangingPunct="1">
              <a:lnSpc>
                <a:spcPct val="90000"/>
              </a:lnSpc>
              <a:spcBef>
                <a:spcPts val="2400"/>
              </a:spcBef>
              <a:buFont typeface="Arial" panose="020B0604020202020204" pitchFamily="34" charset="0"/>
              <a:buNone/>
              <a:defRPr sz="32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r>
              <a:rPr lang="fr-BE" dirty="0"/>
              <a:t>1. Validation et libération de la prime </a:t>
            </a:r>
          </a:p>
          <a:p>
            <a:endParaRPr lang="fr-BE" dirty="0"/>
          </a:p>
        </p:txBody>
      </p:sp>
    </p:spTree>
    <p:extLst>
      <p:ext uri="{BB962C8B-B14F-4D97-AF65-F5344CB8AC3E}">
        <p14:creationId xmlns:p14="http://schemas.microsoft.com/office/powerpoint/2010/main" val="15302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4"/>
          <a:stretch>
            <a:fillRect/>
          </a:stretch>
        </p:blipFill>
        <p:spPr>
          <a:xfrm>
            <a:off x="11014801" y="121845"/>
            <a:ext cx="664999" cy="664999"/>
          </a:xfrm>
          <a:prstGeom prst="rect">
            <a:avLst/>
          </a:prstGeom>
        </p:spPr>
      </p:pic>
      <p:sp>
        <p:nvSpPr>
          <p:cNvPr id="6" name="Espace réservé du texte 3">
            <a:extLst>
              <a:ext uri="{FF2B5EF4-FFF2-40B4-BE49-F238E27FC236}">
                <a16:creationId xmlns:a16="http://schemas.microsoft.com/office/drawing/2014/main" id="{EB937C20-7AAF-5D21-F940-3D0D52869245}"/>
              </a:ext>
            </a:extLst>
          </p:cNvPr>
          <p:cNvSpPr txBox="1">
            <a:spLocks/>
          </p:cNvSpPr>
          <p:nvPr/>
        </p:nvSpPr>
        <p:spPr>
          <a:xfrm>
            <a:off x="397164" y="905164"/>
            <a:ext cx="10806962" cy="532375"/>
          </a:xfrm>
          <a:prstGeom prst="rect">
            <a:avLst/>
          </a:prstGeom>
        </p:spPr>
        <p:txBody>
          <a:bodyPr vert="horz" lIns="0" tIns="0" rIns="0" bIns="0" rtlCol="0">
            <a:noAutofit/>
          </a:bodyPr>
          <a:lstStyle>
            <a:lvl1pPr marL="0" indent="0" algn="l" defTabSz="609539" rtl="0" eaLnBrk="1" latinLnBrk="0" hangingPunct="1">
              <a:lnSpc>
                <a:spcPct val="90000"/>
              </a:lnSpc>
              <a:spcBef>
                <a:spcPts val="2400"/>
              </a:spcBef>
              <a:buFont typeface="Arial" panose="020B0604020202020204" pitchFamily="34" charset="0"/>
              <a:buNone/>
              <a:defRPr sz="32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2400"/>
              </a:spcBef>
              <a:spcAft>
                <a:spcPts val="0"/>
              </a:spcAft>
              <a:buClrTx/>
              <a:buSzTx/>
              <a:buFont typeface="Arial" panose="020B0604020202020204" pitchFamily="34" charset="0"/>
              <a:buNone/>
              <a:tabLst/>
              <a:defRPr/>
            </a:pPr>
            <a:r>
              <a:rPr lang="fr-BE" dirty="0"/>
              <a:t>2</a:t>
            </a:r>
            <a:r>
              <a:rPr kumimoji="0" lang="fr-BE" sz="3200" b="1" i="0" u="none" strike="noStrike" kern="1200" cap="none" spc="0" normalizeH="0" baseline="0" noProof="0" dirty="0">
                <a:ln>
                  <a:noFill/>
                </a:ln>
                <a:solidFill>
                  <a:srgbClr val="143CC8"/>
                </a:solidFill>
                <a:effectLst/>
                <a:uLnTx/>
                <a:uFillTx/>
                <a:latin typeface="Roboto" panose="02000000000000000000" pitchFamily="2" charset="0"/>
                <a:ea typeface="Roboto" panose="02000000000000000000" pitchFamily="2" charset="0"/>
                <a:cs typeface="+mn-cs"/>
              </a:rPr>
              <a:t>. Investissements éligibles</a:t>
            </a:r>
          </a:p>
        </p:txBody>
      </p:sp>
      <p:graphicFrame>
        <p:nvGraphicFramePr>
          <p:cNvPr id="12" name="Tableau 4">
            <a:extLst>
              <a:ext uri="{FF2B5EF4-FFF2-40B4-BE49-F238E27FC236}">
                <a16:creationId xmlns:a16="http://schemas.microsoft.com/office/drawing/2014/main" id="{7B6F6209-3FAD-6E32-2115-2ECC72C339AD}"/>
              </a:ext>
            </a:extLst>
          </p:cNvPr>
          <p:cNvGraphicFramePr>
            <a:graphicFrameLocks noGrp="1"/>
          </p:cNvGraphicFramePr>
          <p:nvPr>
            <p:extLst>
              <p:ext uri="{D42A27DB-BD31-4B8C-83A1-F6EECF244321}">
                <p14:modId xmlns:p14="http://schemas.microsoft.com/office/powerpoint/2010/main" val="12440348"/>
              </p:ext>
            </p:extLst>
          </p:nvPr>
        </p:nvGraphicFramePr>
        <p:xfrm>
          <a:off x="764298" y="1703542"/>
          <a:ext cx="10439828" cy="4343400"/>
        </p:xfrm>
        <a:graphic>
          <a:graphicData uri="http://schemas.openxmlformats.org/drawingml/2006/table">
            <a:tbl>
              <a:tblPr firstRow="1" bandRow="1">
                <a:tableStyleId>{93296810-A885-4BE3-A3E7-6D5BEEA58F35}</a:tableStyleId>
              </a:tblPr>
              <a:tblGrid>
                <a:gridCol w="5219914">
                  <a:extLst>
                    <a:ext uri="{9D8B030D-6E8A-4147-A177-3AD203B41FA5}">
                      <a16:colId xmlns:a16="http://schemas.microsoft.com/office/drawing/2014/main" val="879780237"/>
                    </a:ext>
                  </a:extLst>
                </a:gridCol>
                <a:gridCol w="5219914">
                  <a:extLst>
                    <a:ext uri="{9D8B030D-6E8A-4147-A177-3AD203B41FA5}">
                      <a16:colId xmlns:a16="http://schemas.microsoft.com/office/drawing/2014/main" val="571968340"/>
                    </a:ext>
                  </a:extLst>
                </a:gridCol>
              </a:tblGrid>
              <a:tr h="300749">
                <a:tc>
                  <a:txBody>
                    <a:bodyPr/>
                    <a:lstStyle/>
                    <a:p>
                      <a:pPr algn="ctr"/>
                      <a:r>
                        <a:rPr lang="fr-BE" sz="1800" dirty="0"/>
                        <a:t>Je m’installe</a:t>
                      </a:r>
                    </a:p>
                  </a:txBody>
                  <a:tcPr/>
                </a:tc>
                <a:tc>
                  <a:txBody>
                    <a:bodyPr/>
                    <a:lstStyle/>
                    <a:p>
                      <a:pPr algn="ctr"/>
                      <a:r>
                        <a:rPr lang="fr-BE" sz="1800" dirty="0"/>
                        <a:t>Je me réinvente </a:t>
                      </a:r>
                    </a:p>
                  </a:txBody>
                  <a:tcPr/>
                </a:tc>
                <a:extLst>
                  <a:ext uri="{0D108BD9-81ED-4DB2-BD59-A6C34878D82A}">
                    <a16:rowId xmlns:a16="http://schemas.microsoft.com/office/drawing/2014/main" val="2825123632"/>
                  </a:ext>
                </a:extLst>
              </a:tr>
              <a:tr h="2854083">
                <a:tc>
                  <a:txBody>
                    <a:bodyPr/>
                    <a:lstStyle/>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Les travaux de rénovation et d’aménagement de l’intérieur du commerce</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Les travaux de rénovation de la vitrine et de son châssis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Les frais d’enseignes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Les investissements mobiliers et équipements imputables à l’exercice de l’activité à l’exception du petit matériel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Les frais de marketing et de communication liés à la promotion du nouveau commerce pour un montant maximum de 30% des investissements éligibles (soit maximum 3.000 € HTVA de factures éligibles sur les 10.000 €)</a:t>
                      </a:r>
                    </a:p>
                  </a:txBody>
                  <a:tcPr/>
                </a:tc>
                <a:tc>
                  <a:txBody>
                    <a:bodyPr/>
                    <a:lstStyle/>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 Les frais d’enseignes et de design de la nouvelle vitrine le cas échéant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 Les travaux de rénovation et d’aménagement de l’intérieur du commerce liés à l’adaptation du business model. Chaque objectif et les frais d’investissements permettant d’atteindre cet objectif doivent être définis et listés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 Les investissements mobiliers directement imputables à l’exercice de la nouvelle activité. Les investissements mobiliers doivent correspondre à l’atteinte d’un objectif défini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Les frais de marketing et de communication liés à la promotion des changements du commerce pour un montant maximum de 30% des investissements éligibles (soit maximum 3.000 €)</a:t>
                      </a:r>
                    </a:p>
                  </a:txBody>
                  <a:tcPr/>
                </a:tc>
                <a:extLst>
                  <a:ext uri="{0D108BD9-81ED-4DB2-BD59-A6C34878D82A}">
                    <a16:rowId xmlns:a16="http://schemas.microsoft.com/office/drawing/2014/main" val="3210628065"/>
                  </a:ext>
                </a:extLst>
              </a:tr>
            </a:tbl>
          </a:graphicData>
        </a:graphic>
      </p:graphicFrame>
    </p:spTree>
    <p:extLst>
      <p:ext uri="{BB962C8B-B14F-4D97-AF65-F5344CB8AC3E}">
        <p14:creationId xmlns:p14="http://schemas.microsoft.com/office/powerpoint/2010/main" val="2036437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4"/>
          <a:stretch>
            <a:fillRect/>
          </a:stretch>
        </p:blipFill>
        <p:spPr>
          <a:xfrm>
            <a:off x="11014801" y="121845"/>
            <a:ext cx="664999" cy="664999"/>
          </a:xfrm>
          <a:prstGeom prst="rect">
            <a:avLst/>
          </a:prstGeom>
        </p:spPr>
      </p:pic>
      <p:sp>
        <p:nvSpPr>
          <p:cNvPr id="6" name="Espace réservé du texte 3">
            <a:extLst>
              <a:ext uri="{FF2B5EF4-FFF2-40B4-BE49-F238E27FC236}">
                <a16:creationId xmlns:a16="http://schemas.microsoft.com/office/drawing/2014/main" id="{EB937C20-7AAF-5D21-F940-3D0D52869245}"/>
              </a:ext>
            </a:extLst>
          </p:cNvPr>
          <p:cNvSpPr txBox="1">
            <a:spLocks/>
          </p:cNvSpPr>
          <p:nvPr/>
        </p:nvSpPr>
        <p:spPr>
          <a:xfrm>
            <a:off x="397164" y="905164"/>
            <a:ext cx="11176000" cy="532375"/>
          </a:xfrm>
          <a:prstGeom prst="rect">
            <a:avLst/>
          </a:prstGeom>
        </p:spPr>
        <p:txBody>
          <a:bodyPr vert="horz" lIns="0" tIns="0" rIns="0" bIns="0" rtlCol="0">
            <a:noAutofit/>
          </a:bodyPr>
          <a:lstStyle>
            <a:lvl1pPr marL="0" indent="0" algn="l" defTabSz="609539" rtl="0" eaLnBrk="1" latinLnBrk="0" hangingPunct="1">
              <a:lnSpc>
                <a:spcPct val="90000"/>
              </a:lnSpc>
              <a:spcBef>
                <a:spcPts val="2400"/>
              </a:spcBef>
              <a:buFont typeface="Arial" panose="020B0604020202020204" pitchFamily="34" charset="0"/>
              <a:buNone/>
              <a:defRPr sz="32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2400"/>
              </a:spcBef>
              <a:spcAft>
                <a:spcPts val="0"/>
              </a:spcAft>
              <a:buClrTx/>
              <a:buSzTx/>
              <a:buFont typeface="Arial" panose="020B0604020202020204" pitchFamily="34" charset="0"/>
              <a:buNone/>
              <a:tabLst/>
              <a:defRPr/>
            </a:pPr>
            <a:r>
              <a:rPr kumimoji="0" lang="fr-BE" sz="3200" b="1" i="0" u="none" strike="noStrike" kern="1200" cap="none" spc="0" normalizeH="0" baseline="0" noProof="0" dirty="0">
                <a:ln>
                  <a:noFill/>
                </a:ln>
                <a:solidFill>
                  <a:srgbClr val="143CC8"/>
                </a:solidFill>
                <a:effectLst/>
                <a:uLnTx/>
                <a:uFillTx/>
                <a:latin typeface="Roboto" panose="02000000000000000000" pitchFamily="2" charset="0"/>
                <a:ea typeface="Roboto" panose="02000000000000000000" pitchFamily="2" charset="0"/>
                <a:cs typeface="+mn-cs"/>
              </a:rPr>
              <a:t>2. Investissements exclus</a:t>
            </a:r>
          </a:p>
        </p:txBody>
      </p:sp>
      <p:graphicFrame>
        <p:nvGraphicFramePr>
          <p:cNvPr id="12" name="Tableau 4">
            <a:extLst>
              <a:ext uri="{FF2B5EF4-FFF2-40B4-BE49-F238E27FC236}">
                <a16:creationId xmlns:a16="http://schemas.microsoft.com/office/drawing/2014/main" id="{7B6F6209-3FAD-6E32-2115-2ECC72C339AD}"/>
              </a:ext>
            </a:extLst>
          </p:cNvPr>
          <p:cNvGraphicFramePr>
            <a:graphicFrameLocks noGrp="1"/>
          </p:cNvGraphicFramePr>
          <p:nvPr>
            <p:extLst>
              <p:ext uri="{D42A27DB-BD31-4B8C-83A1-F6EECF244321}">
                <p14:modId xmlns:p14="http://schemas.microsoft.com/office/powerpoint/2010/main" val="593195872"/>
              </p:ext>
            </p:extLst>
          </p:nvPr>
        </p:nvGraphicFramePr>
        <p:xfrm>
          <a:off x="764298" y="1703542"/>
          <a:ext cx="10439828" cy="3869319"/>
        </p:xfrm>
        <a:graphic>
          <a:graphicData uri="http://schemas.openxmlformats.org/drawingml/2006/table">
            <a:tbl>
              <a:tblPr firstRow="1" bandRow="1">
                <a:tableStyleId>{93296810-A885-4BE3-A3E7-6D5BEEA58F35}</a:tableStyleId>
              </a:tblPr>
              <a:tblGrid>
                <a:gridCol w="5219914">
                  <a:extLst>
                    <a:ext uri="{9D8B030D-6E8A-4147-A177-3AD203B41FA5}">
                      <a16:colId xmlns:a16="http://schemas.microsoft.com/office/drawing/2014/main" val="879780237"/>
                    </a:ext>
                  </a:extLst>
                </a:gridCol>
                <a:gridCol w="5219914">
                  <a:extLst>
                    <a:ext uri="{9D8B030D-6E8A-4147-A177-3AD203B41FA5}">
                      <a16:colId xmlns:a16="http://schemas.microsoft.com/office/drawing/2014/main" val="571968340"/>
                    </a:ext>
                  </a:extLst>
                </a:gridCol>
              </a:tblGrid>
              <a:tr h="394599">
                <a:tc>
                  <a:txBody>
                    <a:bodyPr/>
                    <a:lstStyle/>
                    <a:p>
                      <a:pPr algn="ctr"/>
                      <a:r>
                        <a:rPr lang="fr-BE" sz="1800" dirty="0"/>
                        <a:t>Je m’installe</a:t>
                      </a:r>
                    </a:p>
                  </a:txBody>
                  <a:tcPr/>
                </a:tc>
                <a:tc>
                  <a:txBody>
                    <a:bodyPr/>
                    <a:lstStyle/>
                    <a:p>
                      <a:pPr algn="ctr"/>
                      <a:r>
                        <a:rPr lang="fr-BE" sz="1800" dirty="0"/>
                        <a:t>Je me réinvente </a:t>
                      </a:r>
                    </a:p>
                  </a:txBody>
                  <a:tcPr/>
                </a:tc>
                <a:extLst>
                  <a:ext uri="{0D108BD9-81ED-4DB2-BD59-A6C34878D82A}">
                    <a16:rowId xmlns:a16="http://schemas.microsoft.com/office/drawing/2014/main" val="2825123632"/>
                  </a:ext>
                </a:extLst>
              </a:tr>
              <a:tr h="2854083">
                <a:tc>
                  <a:txBody>
                    <a:bodyPr/>
                    <a:lstStyle/>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 know-how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Les stocks et la clientèle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La décoration, les frais pour l’emballage et le petit matériel (vêtements professionnels, vaisselle, petits ustensiles, matériel de nettoyage, etc.)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 matériel de transport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Tous les frais liés à la location (loyer, abonnement à un terminal de paiement, etc.)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 matériel de téléphonie, de bureautique et les ordinateurs portables</a:t>
                      </a:r>
                    </a:p>
                  </a:txBody>
                  <a:tcPr/>
                </a:tc>
                <a:tc>
                  <a:txBody>
                    <a:bodyPr/>
                    <a:lstStyle/>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 know-how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Les stocks et la clientèle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La décoration, les frais pour l’emballage et le petit matériel (vêtements professionnels, vaisselle, petits ustensiles, matériel de nettoyage, etc.)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 matériel de transport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Tous les frais liés à la location (loyer, abonnement à un terminal de paiement, etc)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 matériel de téléphonie, de bureautique et les ordinateurs portables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Les travaux de rénovation de la vitrine et de </a:t>
                      </a:r>
                      <a:r>
                        <a:rPr lang="fr-FR" sz="1600">
                          <a:latin typeface="Roboto" panose="02000000000000000000" pitchFamily="2" charset="0"/>
                          <a:ea typeface="Roboto" panose="02000000000000000000" pitchFamily="2" charset="0"/>
                        </a:rPr>
                        <a:t>son châssis</a:t>
                      </a:r>
                      <a:endParaRPr lang="fr-FR" sz="1600" dirty="0">
                        <a:latin typeface="Roboto" panose="02000000000000000000" pitchFamily="2" charset="0"/>
                        <a:ea typeface="Roboto" panose="02000000000000000000" pitchFamily="2" charset="0"/>
                      </a:endParaRPr>
                    </a:p>
                  </a:txBody>
                  <a:tcPr/>
                </a:tc>
                <a:extLst>
                  <a:ext uri="{0D108BD9-81ED-4DB2-BD59-A6C34878D82A}">
                    <a16:rowId xmlns:a16="http://schemas.microsoft.com/office/drawing/2014/main" val="3210628065"/>
                  </a:ext>
                </a:extLst>
              </a:tr>
            </a:tbl>
          </a:graphicData>
        </a:graphic>
      </p:graphicFrame>
    </p:spTree>
    <p:extLst>
      <p:ext uri="{BB962C8B-B14F-4D97-AF65-F5344CB8AC3E}">
        <p14:creationId xmlns:p14="http://schemas.microsoft.com/office/powerpoint/2010/main" val="34605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EE5430DE-E44F-4468-AA7D-8B79E69438E2}"/>
              </a:ext>
            </a:extLst>
          </p:cNvPr>
          <p:cNvPicPr>
            <a:picLocks noChangeAspect="1"/>
          </p:cNvPicPr>
          <p:nvPr/>
        </p:nvPicPr>
        <p:blipFill rotWithShape="1">
          <a:blip r:embed="rId2">
            <a:extLst>
              <a:ext uri="{28A0092B-C50C-407E-A947-70E740481C1C}">
                <a14:useLocalDpi xmlns:a14="http://schemas.microsoft.com/office/drawing/2010/main" val="0"/>
              </a:ext>
            </a:extLst>
          </a:blip>
          <a:srcRect r="5819"/>
          <a:stretch/>
        </p:blipFill>
        <p:spPr>
          <a:xfrm>
            <a:off x="608400" y="1656000"/>
            <a:ext cx="5585803" cy="2005418"/>
          </a:xfrm>
          <a:prstGeom prst="rect">
            <a:avLst/>
          </a:prstGeom>
        </p:spPr>
      </p:pic>
    </p:spTree>
    <p:extLst>
      <p:ext uri="{BB962C8B-B14F-4D97-AF65-F5344CB8AC3E}">
        <p14:creationId xmlns:p14="http://schemas.microsoft.com/office/powerpoint/2010/main" val="86314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descr="Une image contenant texte, bâtiment, extérieur, personne&#10;&#10;Description générée automatiquement">
            <a:extLst>
              <a:ext uri="{FF2B5EF4-FFF2-40B4-BE49-F238E27FC236}">
                <a16:creationId xmlns:a16="http://schemas.microsoft.com/office/drawing/2014/main" id="{EECA7DB7-61DE-BC97-722E-9F2DAAA55FE2}"/>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37775" r="17259"/>
          <a:stretch/>
        </p:blipFill>
        <p:spPr>
          <a:xfrm>
            <a:off x="6096000" y="0"/>
            <a:ext cx="6095999" cy="6858000"/>
          </a:xfrm>
        </p:spPr>
      </p:pic>
      <p:sp>
        <p:nvSpPr>
          <p:cNvPr id="4" name="Espace réservé du texte 3">
            <a:extLst>
              <a:ext uri="{FF2B5EF4-FFF2-40B4-BE49-F238E27FC236}">
                <a16:creationId xmlns:a16="http://schemas.microsoft.com/office/drawing/2014/main" id="{E8CD4938-E27C-F598-62F2-FCC3333E8D3F}"/>
              </a:ext>
            </a:extLst>
          </p:cNvPr>
          <p:cNvSpPr>
            <a:spLocks noGrp="1"/>
          </p:cNvSpPr>
          <p:nvPr>
            <p:ph type="body" sz="quarter" idx="18"/>
          </p:nvPr>
        </p:nvSpPr>
        <p:spPr>
          <a:xfrm>
            <a:off x="799099" y="2852738"/>
            <a:ext cx="4841875" cy="1312862"/>
          </a:xfrm>
        </p:spPr>
        <p:txBody>
          <a:bodyPr/>
          <a:lstStyle/>
          <a:p>
            <a:pPr algn="ctr"/>
            <a:r>
              <a:rPr lang="fr-BE" sz="2800" dirty="0"/>
              <a:t>Description du dispositif</a:t>
            </a:r>
          </a:p>
        </p:txBody>
      </p:sp>
      <p:sp>
        <p:nvSpPr>
          <p:cNvPr id="5" name="Espace réservé du texte 4">
            <a:extLst>
              <a:ext uri="{FF2B5EF4-FFF2-40B4-BE49-F238E27FC236}">
                <a16:creationId xmlns:a16="http://schemas.microsoft.com/office/drawing/2014/main" id="{14ED5A1E-659F-18B9-93CF-E79B6F9510AE}"/>
              </a:ext>
            </a:extLst>
          </p:cNvPr>
          <p:cNvSpPr>
            <a:spLocks noGrp="1"/>
          </p:cNvSpPr>
          <p:nvPr>
            <p:ph type="body" sz="quarter" idx="19"/>
          </p:nvPr>
        </p:nvSpPr>
        <p:spPr>
          <a:xfrm>
            <a:off x="799099" y="1642700"/>
            <a:ext cx="4841875" cy="1152525"/>
          </a:xfrm>
        </p:spPr>
        <p:txBody>
          <a:bodyPr/>
          <a:lstStyle/>
          <a:p>
            <a:pPr algn="ctr"/>
            <a:r>
              <a:rPr lang="fr-BE" sz="4000" dirty="0"/>
              <a:t>Partie 1</a:t>
            </a:r>
          </a:p>
        </p:txBody>
      </p:sp>
      <p:pic>
        <p:nvPicPr>
          <p:cNvPr id="11" name="Image 10">
            <a:extLst>
              <a:ext uri="{FF2B5EF4-FFF2-40B4-BE49-F238E27FC236}">
                <a16:creationId xmlns:a16="http://schemas.microsoft.com/office/drawing/2014/main" id="{7C3EED4D-7EB7-C9ED-0CA2-B7CF1A4766F1}"/>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2" name="Image 11">
            <a:extLst>
              <a:ext uri="{FF2B5EF4-FFF2-40B4-BE49-F238E27FC236}">
                <a16:creationId xmlns:a16="http://schemas.microsoft.com/office/drawing/2014/main" id="{7C16EC23-62A1-7729-2C70-31FCBFE39C09}"/>
              </a:ext>
            </a:extLst>
          </p:cNvPr>
          <p:cNvPicPr>
            <a:picLocks noChangeAspect="1"/>
          </p:cNvPicPr>
          <p:nvPr/>
        </p:nvPicPr>
        <p:blipFill>
          <a:blip r:embed="rId4"/>
          <a:stretch>
            <a:fillRect/>
          </a:stretch>
        </p:blipFill>
        <p:spPr>
          <a:xfrm>
            <a:off x="11014801" y="121845"/>
            <a:ext cx="664999" cy="664999"/>
          </a:xfrm>
          <a:prstGeom prst="rect">
            <a:avLst/>
          </a:prstGeom>
        </p:spPr>
      </p:pic>
    </p:spTree>
    <p:extLst>
      <p:ext uri="{BB962C8B-B14F-4D97-AF65-F5344CB8AC3E}">
        <p14:creationId xmlns:p14="http://schemas.microsoft.com/office/powerpoint/2010/main" val="91034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2983401" y="925680"/>
            <a:ext cx="8220724" cy="4828575"/>
          </a:xfrm>
        </p:spPr>
        <p:txBody>
          <a:bodyPr/>
          <a:lstStyle/>
          <a:p>
            <a:pPr lvl="8" indent="0">
              <a:buNone/>
            </a:pPr>
            <a:endParaRPr lang="fr-FR" sz="2400" dirty="0"/>
          </a:p>
          <a:p>
            <a:pPr lvl="8" indent="0">
              <a:buNone/>
            </a:pPr>
            <a:endParaRPr lang="fr-FR" sz="2400" dirty="0"/>
          </a:p>
          <a:p>
            <a:pPr lvl="8" indent="0" algn="ctr">
              <a:buNone/>
            </a:pPr>
            <a:r>
              <a:rPr lang="fr-FR" sz="2400" dirty="0"/>
              <a:t>Installation de </a:t>
            </a:r>
            <a:r>
              <a:rPr lang="fr-FR" sz="2400" b="1" dirty="0"/>
              <a:t>nouveaux commerces qualitatifs et pérennes </a:t>
            </a:r>
            <a:r>
              <a:rPr lang="fr-FR" sz="2400" dirty="0"/>
              <a:t>dans des cellules commerciales vides dans le périmètre déterminé par la commune</a:t>
            </a:r>
          </a:p>
          <a:p>
            <a:pPr lvl="8" indent="0">
              <a:buNone/>
            </a:pPr>
            <a:endParaRPr lang="fr-FR" sz="2400" dirty="0"/>
          </a:p>
          <a:p>
            <a:pPr lvl="8" indent="0">
              <a:buNone/>
            </a:pPr>
            <a:endParaRPr lang="fr-FR" sz="2400" dirty="0"/>
          </a:p>
          <a:p>
            <a:pPr marL="2781300" lvl="8" indent="-2011363">
              <a:buNone/>
            </a:pPr>
            <a:endParaRPr lang="fr-FR" sz="2400" dirty="0"/>
          </a:p>
          <a:p>
            <a:pPr marL="2781300" lvl="8" indent="-2011363">
              <a:buNone/>
            </a:pPr>
            <a:r>
              <a:rPr lang="fr-FR" sz="2400" dirty="0"/>
              <a:t>Adaptation </a:t>
            </a:r>
            <a:r>
              <a:rPr lang="fr-FR" sz="2400" b="1" dirty="0"/>
              <a:t>de votre business model </a:t>
            </a:r>
            <a:r>
              <a:rPr lang="fr-FR" sz="2400" dirty="0"/>
              <a:t>pour pérenniser votre activité</a:t>
            </a:r>
          </a:p>
          <a:p>
            <a:pPr marL="2781300" lvl="8" indent="-2011363">
              <a:buNone/>
            </a:pPr>
            <a:endParaRPr lang="fr-FR" sz="2400" dirty="0"/>
          </a:p>
          <a:p>
            <a:pPr marL="2781300" lvl="8" indent="-2011363">
              <a:buNone/>
            </a:pPr>
            <a:endParaRPr lang="fr-FR" sz="2400" dirty="0"/>
          </a:p>
          <a:p>
            <a:pPr marL="2781300" lvl="8" indent="-2011363">
              <a:buNone/>
            </a:pPr>
            <a:endParaRPr lang="fr-FR" sz="2400" dirty="0"/>
          </a:p>
          <a:p>
            <a:pPr marL="714375" lvl="8" indent="0">
              <a:buNone/>
            </a:pPr>
            <a:endParaRPr lang="fr-FR" sz="2400" dirty="0"/>
          </a:p>
          <a:p>
            <a:pPr marL="2781300" lvl="8" indent="-2011363">
              <a:buNone/>
            </a:pPr>
            <a:endParaRPr lang="fr-FR" sz="2400" dirty="0"/>
          </a:p>
          <a:p>
            <a:pPr marL="2781300" lvl="8" indent="-2011363">
              <a:buNone/>
            </a:pPr>
            <a:endParaRPr lang="fr-BE" sz="2400" dirty="0"/>
          </a:p>
        </p:txBody>
      </p:sp>
      <p:sp>
        <p:nvSpPr>
          <p:cNvPr id="4" name="Espace réservé du texte 3">
            <a:extLst>
              <a:ext uri="{FF2B5EF4-FFF2-40B4-BE49-F238E27FC236}">
                <a16:creationId xmlns:a16="http://schemas.microsoft.com/office/drawing/2014/main" id="{E543B2A7-42F2-A76B-F7DD-BDE5B006C684}"/>
              </a:ext>
            </a:extLst>
          </p:cNvPr>
          <p:cNvSpPr>
            <a:spLocks noGrp="1"/>
          </p:cNvSpPr>
          <p:nvPr>
            <p:ph type="body" sz="quarter" idx="19"/>
          </p:nvPr>
        </p:nvSpPr>
        <p:spPr>
          <a:xfrm>
            <a:off x="763200" y="360000"/>
            <a:ext cx="10440925" cy="464879"/>
          </a:xfrm>
        </p:spPr>
        <p:txBody>
          <a:bodyPr/>
          <a:lstStyle/>
          <a:p>
            <a:r>
              <a:rPr lang="fr-BE" dirty="0"/>
              <a:t>1. Deux volets</a:t>
            </a:r>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4"/>
          <a:stretch>
            <a:fillRect/>
          </a:stretch>
        </p:blipFill>
        <p:spPr>
          <a:xfrm>
            <a:off x="11014801" y="121845"/>
            <a:ext cx="664999" cy="664999"/>
          </a:xfrm>
          <a:prstGeom prst="rect">
            <a:avLst/>
          </a:prstGeom>
        </p:spPr>
      </p:pic>
      <p:sp>
        <p:nvSpPr>
          <p:cNvPr id="14" name="Rectangle : coins arrondis 13">
            <a:extLst>
              <a:ext uri="{FF2B5EF4-FFF2-40B4-BE49-F238E27FC236}">
                <a16:creationId xmlns:a16="http://schemas.microsoft.com/office/drawing/2014/main" id="{F9650B3D-CBE5-8C48-4C3F-F1C991DD7A97}"/>
              </a:ext>
            </a:extLst>
          </p:cNvPr>
          <p:cNvSpPr/>
          <p:nvPr/>
        </p:nvSpPr>
        <p:spPr>
          <a:xfrm>
            <a:off x="763201" y="1624067"/>
            <a:ext cx="2711667" cy="687812"/>
          </a:xfrm>
          <a:prstGeom prst="roundRect">
            <a:avLst/>
          </a:prstGeom>
          <a:solidFill>
            <a:srgbClr val="2025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cap="all" dirty="0">
                <a:solidFill>
                  <a:schemeClr val="bg1"/>
                </a:solidFill>
                <a:latin typeface="Rubik Medium" panose="00000600000000000000" pitchFamily="2" charset="-79"/>
                <a:cs typeface="Rubik Medium" panose="00000600000000000000" pitchFamily="2" charset="-79"/>
              </a:rPr>
              <a:t>« Je m’installe »</a:t>
            </a:r>
          </a:p>
        </p:txBody>
      </p:sp>
      <p:sp>
        <p:nvSpPr>
          <p:cNvPr id="15" name="Rectangle : coins arrondis 14">
            <a:extLst>
              <a:ext uri="{FF2B5EF4-FFF2-40B4-BE49-F238E27FC236}">
                <a16:creationId xmlns:a16="http://schemas.microsoft.com/office/drawing/2014/main" id="{E595BA62-C0C9-DFF0-C1CD-B9EC4E926DB0}"/>
              </a:ext>
            </a:extLst>
          </p:cNvPr>
          <p:cNvSpPr/>
          <p:nvPr/>
        </p:nvSpPr>
        <p:spPr>
          <a:xfrm>
            <a:off x="763200" y="3570879"/>
            <a:ext cx="2711668" cy="687812"/>
          </a:xfrm>
          <a:prstGeom prst="roundRect">
            <a:avLst/>
          </a:prstGeom>
          <a:solidFill>
            <a:srgbClr val="2025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cap="all" dirty="0">
                <a:solidFill>
                  <a:schemeClr val="bg1"/>
                </a:solidFill>
                <a:latin typeface="Rubik Medium" panose="00000600000000000000" pitchFamily="2" charset="-79"/>
                <a:cs typeface="Rubik Medium" panose="00000600000000000000" pitchFamily="2" charset="-79"/>
              </a:rPr>
              <a:t>« Je me réinvente  »</a:t>
            </a:r>
          </a:p>
        </p:txBody>
      </p:sp>
    </p:spTree>
    <p:extLst>
      <p:ext uri="{BB962C8B-B14F-4D97-AF65-F5344CB8AC3E}">
        <p14:creationId xmlns:p14="http://schemas.microsoft.com/office/powerpoint/2010/main" val="426926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763200" y="982446"/>
            <a:ext cx="10755032" cy="5516938"/>
          </a:xfrm>
        </p:spPr>
        <p:txBody>
          <a:bodyPr/>
          <a:lstStyle/>
          <a:p>
            <a:r>
              <a:rPr lang="fr-FR" sz="2400" dirty="0"/>
              <a:t>Votre projet doit être un commerce de détail, de services ou à caractère artisanal. </a:t>
            </a:r>
          </a:p>
          <a:p>
            <a:endParaRPr lang="fr-FR" sz="2400" b="1" i="1" dirty="0">
              <a:solidFill>
                <a:srgbClr val="143CC8"/>
              </a:solidFill>
            </a:endParaRPr>
          </a:p>
          <a:p>
            <a:r>
              <a:rPr lang="fr-FR" sz="2400" b="1" dirty="0"/>
              <a:t>Ne sont pas éligibles </a:t>
            </a:r>
            <a:r>
              <a:rPr lang="fr-FR" sz="2400" dirty="0"/>
              <a:t>: </a:t>
            </a:r>
          </a:p>
          <a:p>
            <a:pPr marL="641320" lvl="4" indent="-342900">
              <a:spcBef>
                <a:spcPts val="600"/>
              </a:spcBef>
              <a:spcAft>
                <a:spcPts val="600"/>
              </a:spcAft>
              <a:buClr>
                <a:srgbClr val="143CC8"/>
              </a:buClr>
            </a:pPr>
            <a:r>
              <a:rPr lang="fr-FR" sz="2000" dirty="0"/>
              <a:t>Les activités de professionnels à professionnels (B2B)</a:t>
            </a:r>
          </a:p>
          <a:p>
            <a:pPr marL="641320" lvl="4" indent="-342900">
              <a:spcBef>
                <a:spcPts val="600"/>
              </a:spcBef>
              <a:spcAft>
                <a:spcPts val="600"/>
              </a:spcAft>
              <a:buClr>
                <a:srgbClr val="143CC8"/>
              </a:buClr>
            </a:pPr>
            <a:r>
              <a:rPr lang="fr-FR" sz="2000" dirty="0"/>
              <a:t>Les professions libérales</a:t>
            </a:r>
          </a:p>
          <a:p>
            <a:pPr marL="641320" lvl="4" indent="-342900">
              <a:spcBef>
                <a:spcPts val="600"/>
              </a:spcBef>
              <a:spcAft>
                <a:spcPts val="600"/>
              </a:spcAft>
              <a:buClr>
                <a:srgbClr val="143CC8"/>
              </a:buClr>
            </a:pPr>
            <a:r>
              <a:rPr lang="fr-FR" sz="2000" dirty="0"/>
              <a:t>Les agences immobilières</a:t>
            </a:r>
          </a:p>
          <a:p>
            <a:pPr marL="641320" lvl="4" indent="-342900">
              <a:spcBef>
                <a:spcPts val="600"/>
              </a:spcBef>
              <a:spcAft>
                <a:spcPts val="600"/>
              </a:spcAft>
              <a:buClr>
                <a:srgbClr val="143CC8"/>
              </a:buClr>
            </a:pPr>
            <a:r>
              <a:rPr lang="fr-FR" sz="2000" dirty="0"/>
              <a:t>les activités dans le secteur des banques et assurances</a:t>
            </a:r>
          </a:p>
          <a:p>
            <a:pPr marL="641320" lvl="4" indent="-342900">
              <a:spcBef>
                <a:spcPts val="600"/>
              </a:spcBef>
              <a:spcAft>
                <a:spcPts val="600"/>
              </a:spcAft>
              <a:buClr>
                <a:srgbClr val="143CC8"/>
              </a:buClr>
            </a:pPr>
            <a:r>
              <a:rPr lang="fr-FR" sz="2000" dirty="0"/>
              <a:t>Les institutions d’enseignement</a:t>
            </a:r>
            <a:endParaRPr lang="fr-BE" sz="2000" dirty="0"/>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4"/>
          <a:stretch>
            <a:fillRect/>
          </a:stretch>
        </p:blipFill>
        <p:spPr>
          <a:xfrm>
            <a:off x="11014801" y="121845"/>
            <a:ext cx="664999" cy="664999"/>
          </a:xfrm>
          <a:prstGeom prst="rect">
            <a:avLst/>
          </a:prstGeom>
        </p:spPr>
      </p:pic>
      <p:sp>
        <p:nvSpPr>
          <p:cNvPr id="6" name="Espace réservé du texte 3">
            <a:extLst>
              <a:ext uri="{FF2B5EF4-FFF2-40B4-BE49-F238E27FC236}">
                <a16:creationId xmlns:a16="http://schemas.microsoft.com/office/drawing/2014/main" id="{2F667D94-B06C-5C1E-DA3B-20B2665EDD16}"/>
              </a:ext>
            </a:extLst>
          </p:cNvPr>
          <p:cNvSpPr txBox="1">
            <a:spLocks/>
          </p:cNvSpPr>
          <p:nvPr/>
        </p:nvSpPr>
        <p:spPr>
          <a:xfrm>
            <a:off x="763200" y="352881"/>
            <a:ext cx="10440925" cy="464879"/>
          </a:xfrm>
          <a:prstGeom prst="rect">
            <a:avLst/>
          </a:prstGeom>
        </p:spPr>
        <p:txBody>
          <a:bodyPr vert="horz" lIns="0" tIns="0" rIns="0" bIns="0" rtlCol="0">
            <a:noAutofit/>
          </a:bodyPr>
          <a:lstStyle>
            <a:lvl1pPr marL="0" indent="0" algn="l" defTabSz="609539" rtl="0" eaLnBrk="1" latinLnBrk="0" hangingPunct="1">
              <a:lnSpc>
                <a:spcPct val="90000"/>
              </a:lnSpc>
              <a:spcBef>
                <a:spcPts val="2400"/>
              </a:spcBef>
              <a:buFont typeface="Arial" panose="020B0604020202020204" pitchFamily="34" charset="0"/>
              <a:buNone/>
              <a:defRPr sz="32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2400"/>
              </a:spcBef>
              <a:spcAft>
                <a:spcPts val="0"/>
              </a:spcAft>
              <a:buClrTx/>
              <a:buSzTx/>
              <a:buFont typeface="Arial" panose="020B0604020202020204" pitchFamily="34" charset="0"/>
              <a:buNone/>
              <a:tabLst/>
              <a:defRPr/>
            </a:pPr>
            <a:r>
              <a:rPr lang="fr-BE" dirty="0"/>
              <a:t>2</a:t>
            </a:r>
            <a:r>
              <a:rPr kumimoji="0" lang="fr-BE" sz="3200" b="1" i="0" u="none" strike="noStrike" kern="1200" cap="none" spc="0" normalizeH="0" baseline="0" noProof="0" dirty="0">
                <a:ln>
                  <a:noFill/>
                </a:ln>
                <a:solidFill>
                  <a:srgbClr val="143CC8"/>
                </a:solidFill>
                <a:effectLst/>
                <a:uLnTx/>
                <a:uFillTx/>
                <a:latin typeface="Roboto" panose="02000000000000000000" pitchFamily="2" charset="0"/>
                <a:ea typeface="Roboto" panose="02000000000000000000" pitchFamily="2" charset="0"/>
                <a:cs typeface="+mn-cs"/>
              </a:rPr>
              <a:t>. Critères d’éligibilité</a:t>
            </a:r>
          </a:p>
        </p:txBody>
      </p:sp>
    </p:spTree>
    <p:extLst>
      <p:ext uri="{BB962C8B-B14F-4D97-AF65-F5344CB8AC3E}">
        <p14:creationId xmlns:p14="http://schemas.microsoft.com/office/powerpoint/2010/main" val="226769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763200" y="982446"/>
            <a:ext cx="10755032" cy="5001259"/>
          </a:xfrm>
        </p:spPr>
        <p:txBody>
          <a:bodyPr/>
          <a:lstStyle/>
          <a:p>
            <a:r>
              <a:rPr lang="fr-FR" sz="2400" dirty="0"/>
              <a:t>Conditions à respecter pour votre commerce :  </a:t>
            </a:r>
          </a:p>
          <a:p>
            <a:endParaRPr lang="fr-FR" sz="2400" dirty="0"/>
          </a:p>
          <a:p>
            <a:pPr marL="641320" lvl="4" indent="-342900">
              <a:spcBef>
                <a:spcPts val="600"/>
              </a:spcBef>
              <a:spcAft>
                <a:spcPts val="600"/>
              </a:spcAft>
              <a:buClr>
                <a:srgbClr val="143CC8"/>
              </a:buClr>
            </a:pPr>
            <a:r>
              <a:rPr lang="fr-FR" sz="2000" dirty="0"/>
              <a:t>Le commerce doit être installé dans une des </a:t>
            </a:r>
            <a:r>
              <a:rPr lang="fr-FR" sz="2000" b="1" dirty="0"/>
              <a:t>zones concernées par la prime </a:t>
            </a:r>
            <a:r>
              <a:rPr lang="fr-FR" sz="2000" dirty="0"/>
              <a:t>;</a:t>
            </a:r>
          </a:p>
          <a:p>
            <a:pPr marL="641320" lvl="4" indent="-342900">
              <a:spcBef>
                <a:spcPts val="600"/>
              </a:spcBef>
              <a:spcAft>
                <a:spcPts val="600"/>
              </a:spcAft>
              <a:buClr>
                <a:srgbClr val="143CC8"/>
              </a:buClr>
            </a:pPr>
            <a:r>
              <a:rPr lang="fr-FR" sz="2000" dirty="0"/>
              <a:t>Votre projet  doit être de </a:t>
            </a:r>
            <a:r>
              <a:rPr lang="fr-FR" sz="2000" b="1" dirty="0"/>
              <a:t>qualité</a:t>
            </a:r>
            <a:r>
              <a:rPr lang="fr-FR" sz="2000" dirty="0"/>
              <a:t>, </a:t>
            </a:r>
            <a:r>
              <a:rPr lang="fr-FR" sz="2000" b="1" dirty="0"/>
              <a:t>viable</a:t>
            </a:r>
            <a:r>
              <a:rPr lang="fr-FR" sz="2000" dirty="0"/>
              <a:t> et </a:t>
            </a:r>
            <a:r>
              <a:rPr lang="fr-FR" sz="2000" b="1" dirty="0"/>
              <a:t>répondant aux besoins identifiés de la zone</a:t>
            </a:r>
            <a:r>
              <a:rPr lang="fr-FR" sz="2000" dirty="0"/>
              <a:t> ;</a:t>
            </a:r>
          </a:p>
          <a:p>
            <a:pPr marL="641320" lvl="4" indent="-342900">
              <a:spcBef>
                <a:spcPts val="600"/>
              </a:spcBef>
              <a:spcAft>
                <a:spcPts val="600"/>
              </a:spcAft>
              <a:buClr>
                <a:srgbClr val="143CC8"/>
              </a:buClr>
            </a:pPr>
            <a:r>
              <a:rPr lang="fr-FR" sz="2000" dirty="0"/>
              <a:t>Le commerce devra être </a:t>
            </a:r>
            <a:r>
              <a:rPr lang="fr-FR" sz="2000" b="1" dirty="0"/>
              <a:t>accessible tous les jours, selon des horaires habituels </a:t>
            </a:r>
            <a:r>
              <a:rPr lang="fr-FR" sz="2000" dirty="0"/>
              <a:t>pour son activité, à l’exception du ou des jour(s) de repos hebdomadaire(s) ; </a:t>
            </a:r>
          </a:p>
          <a:p>
            <a:pPr marL="641320" lvl="4" indent="-342900">
              <a:spcBef>
                <a:spcPts val="600"/>
              </a:spcBef>
              <a:spcAft>
                <a:spcPts val="600"/>
              </a:spcAft>
              <a:buClr>
                <a:srgbClr val="143CC8"/>
              </a:buClr>
            </a:pPr>
            <a:r>
              <a:rPr lang="fr-FR" sz="2000" dirty="0"/>
              <a:t>Le candidat-commerçant doit être en règle avec les </a:t>
            </a:r>
            <a:r>
              <a:rPr lang="fr-FR" sz="2000" b="1" dirty="0"/>
              <a:t>dispositions légales </a:t>
            </a:r>
            <a:r>
              <a:rPr lang="fr-FR" sz="2000" dirty="0"/>
              <a:t>qui régissent l’exercice de son activité et les </a:t>
            </a:r>
            <a:r>
              <a:rPr lang="fr-FR" sz="2000" b="1" dirty="0"/>
              <a:t>prescriptions urbanistiques </a:t>
            </a:r>
            <a:r>
              <a:rPr lang="fr-FR" sz="2000" dirty="0"/>
              <a:t>;</a:t>
            </a:r>
          </a:p>
          <a:p>
            <a:pPr marL="641320" lvl="4" indent="-342900">
              <a:spcBef>
                <a:spcPts val="600"/>
              </a:spcBef>
              <a:spcAft>
                <a:spcPts val="600"/>
              </a:spcAft>
              <a:buClr>
                <a:srgbClr val="143CC8"/>
              </a:buClr>
            </a:pPr>
            <a:r>
              <a:rPr lang="fr-FR" sz="2000" dirty="0"/>
              <a:t>Le commerce doit avoir conclu un </a:t>
            </a:r>
            <a:r>
              <a:rPr lang="fr-FR" sz="2000" b="1" dirty="0"/>
              <a:t>bail commercial </a:t>
            </a:r>
            <a:r>
              <a:rPr lang="fr-FR" sz="2000" dirty="0"/>
              <a:t>de </a:t>
            </a:r>
            <a:r>
              <a:rPr lang="fr-FR" sz="2000" b="1" dirty="0"/>
              <a:t>longue durée</a:t>
            </a:r>
            <a:r>
              <a:rPr lang="fr-FR" sz="2000" dirty="0"/>
              <a:t>.</a:t>
            </a:r>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2"/>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3"/>
          <a:stretch>
            <a:fillRect/>
          </a:stretch>
        </p:blipFill>
        <p:spPr>
          <a:xfrm>
            <a:off x="11014801" y="121845"/>
            <a:ext cx="664999" cy="664999"/>
          </a:xfrm>
          <a:prstGeom prst="rect">
            <a:avLst/>
          </a:prstGeom>
        </p:spPr>
      </p:pic>
      <p:sp>
        <p:nvSpPr>
          <p:cNvPr id="6" name="Espace réservé du texte 3">
            <a:extLst>
              <a:ext uri="{FF2B5EF4-FFF2-40B4-BE49-F238E27FC236}">
                <a16:creationId xmlns:a16="http://schemas.microsoft.com/office/drawing/2014/main" id="{2B24966E-0D85-C6FB-D075-F6637FF11E25}"/>
              </a:ext>
            </a:extLst>
          </p:cNvPr>
          <p:cNvSpPr txBox="1">
            <a:spLocks/>
          </p:cNvSpPr>
          <p:nvPr/>
        </p:nvSpPr>
        <p:spPr>
          <a:xfrm>
            <a:off x="763200" y="352881"/>
            <a:ext cx="10440925" cy="464879"/>
          </a:xfrm>
          <a:prstGeom prst="rect">
            <a:avLst/>
          </a:prstGeom>
        </p:spPr>
        <p:txBody>
          <a:bodyPr vert="horz" lIns="0" tIns="0" rIns="0" bIns="0" rtlCol="0">
            <a:noAutofit/>
          </a:bodyPr>
          <a:lstStyle>
            <a:lvl1pPr marL="0" indent="0" algn="l" defTabSz="609539" rtl="0" eaLnBrk="1" latinLnBrk="0" hangingPunct="1">
              <a:lnSpc>
                <a:spcPct val="90000"/>
              </a:lnSpc>
              <a:spcBef>
                <a:spcPts val="2400"/>
              </a:spcBef>
              <a:buFont typeface="Arial" panose="020B0604020202020204" pitchFamily="34" charset="0"/>
              <a:buNone/>
              <a:defRPr sz="32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2400"/>
              </a:spcBef>
              <a:spcAft>
                <a:spcPts val="0"/>
              </a:spcAft>
              <a:buClrTx/>
              <a:buSzTx/>
              <a:buFont typeface="Arial" panose="020B0604020202020204" pitchFamily="34" charset="0"/>
              <a:buNone/>
              <a:tabLst/>
              <a:defRPr/>
            </a:pPr>
            <a:r>
              <a:rPr lang="fr-BE" dirty="0"/>
              <a:t>2</a:t>
            </a:r>
            <a:r>
              <a:rPr kumimoji="0" lang="fr-BE" sz="3200" b="1" i="0" u="none" strike="noStrike" kern="1200" cap="none" spc="0" normalizeH="0" baseline="0" noProof="0" dirty="0">
                <a:ln>
                  <a:noFill/>
                </a:ln>
                <a:solidFill>
                  <a:srgbClr val="143CC8"/>
                </a:solidFill>
                <a:effectLst/>
                <a:uLnTx/>
                <a:uFillTx/>
                <a:latin typeface="Roboto" panose="02000000000000000000" pitchFamily="2" charset="0"/>
                <a:ea typeface="Roboto" panose="02000000000000000000" pitchFamily="2" charset="0"/>
                <a:cs typeface="+mn-cs"/>
              </a:rPr>
              <a:t>. Critères d’éligibilité</a:t>
            </a:r>
          </a:p>
        </p:txBody>
      </p:sp>
    </p:spTree>
    <p:extLst>
      <p:ext uri="{BB962C8B-B14F-4D97-AF65-F5344CB8AC3E}">
        <p14:creationId xmlns:p14="http://schemas.microsoft.com/office/powerpoint/2010/main" val="1008877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763200" y="982446"/>
            <a:ext cx="10755032" cy="5001259"/>
          </a:xfrm>
        </p:spPr>
        <p:txBody>
          <a:bodyPr/>
          <a:lstStyle/>
          <a:p>
            <a:r>
              <a:rPr lang="fr-FR" sz="2400" dirty="0"/>
              <a:t>Conditions à respecter pour le volet « je m’installe » : </a:t>
            </a:r>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4"/>
          <a:stretch>
            <a:fillRect/>
          </a:stretch>
        </p:blipFill>
        <p:spPr>
          <a:xfrm>
            <a:off x="11014801" y="121845"/>
            <a:ext cx="664999" cy="664999"/>
          </a:xfrm>
          <a:prstGeom prst="rect">
            <a:avLst/>
          </a:prstGeom>
        </p:spPr>
      </p:pic>
      <p:graphicFrame>
        <p:nvGraphicFramePr>
          <p:cNvPr id="2" name="Tableau 4">
            <a:extLst>
              <a:ext uri="{FF2B5EF4-FFF2-40B4-BE49-F238E27FC236}">
                <a16:creationId xmlns:a16="http://schemas.microsoft.com/office/drawing/2014/main" id="{24002F57-0303-97EA-18A3-5A803C944DD9}"/>
              </a:ext>
            </a:extLst>
          </p:cNvPr>
          <p:cNvGraphicFramePr>
            <a:graphicFrameLocks noGrp="1"/>
          </p:cNvGraphicFramePr>
          <p:nvPr>
            <p:extLst>
              <p:ext uri="{D42A27DB-BD31-4B8C-83A1-F6EECF244321}">
                <p14:modId xmlns:p14="http://schemas.microsoft.com/office/powerpoint/2010/main" val="4092722396"/>
              </p:ext>
            </p:extLst>
          </p:nvPr>
        </p:nvGraphicFramePr>
        <p:xfrm>
          <a:off x="764299" y="1703542"/>
          <a:ext cx="5457751" cy="3320679"/>
        </p:xfrm>
        <a:graphic>
          <a:graphicData uri="http://schemas.openxmlformats.org/drawingml/2006/table">
            <a:tbl>
              <a:tblPr firstRow="1" bandRow="1">
                <a:tableStyleId>{93296810-A885-4BE3-A3E7-6D5BEEA58F35}</a:tableStyleId>
              </a:tblPr>
              <a:tblGrid>
                <a:gridCol w="5457751">
                  <a:extLst>
                    <a:ext uri="{9D8B030D-6E8A-4147-A177-3AD203B41FA5}">
                      <a16:colId xmlns:a16="http://schemas.microsoft.com/office/drawing/2014/main" val="879780237"/>
                    </a:ext>
                  </a:extLst>
                </a:gridCol>
              </a:tblGrid>
              <a:tr h="394599">
                <a:tc>
                  <a:txBody>
                    <a:bodyPr/>
                    <a:lstStyle/>
                    <a:p>
                      <a:pPr algn="ctr"/>
                      <a:r>
                        <a:rPr lang="fr-BE" sz="1800" dirty="0"/>
                        <a:t>Je m’installe</a:t>
                      </a:r>
                    </a:p>
                  </a:txBody>
                  <a:tcPr/>
                </a:tc>
                <a:extLst>
                  <a:ext uri="{0D108BD9-81ED-4DB2-BD59-A6C34878D82A}">
                    <a16:rowId xmlns:a16="http://schemas.microsoft.com/office/drawing/2014/main" val="2825123632"/>
                  </a:ext>
                </a:extLst>
              </a:tr>
              <a:tr h="2854083">
                <a:tc>
                  <a:txBody>
                    <a:bodyPr/>
                    <a:lstStyle/>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S’installer dans une </a:t>
                      </a:r>
                      <a:r>
                        <a:rPr lang="fr-FR" sz="1600" b="1" dirty="0">
                          <a:latin typeface="Roboto" panose="02000000000000000000" pitchFamily="2" charset="0"/>
                          <a:ea typeface="Roboto" panose="02000000000000000000" pitchFamily="2" charset="0"/>
                        </a:rPr>
                        <a:t>cellule commerciale vide </a:t>
                      </a:r>
                      <a:r>
                        <a:rPr lang="fr-FR" sz="1600" dirty="0">
                          <a:latin typeface="Roboto" panose="02000000000000000000" pitchFamily="2" charset="0"/>
                          <a:ea typeface="Roboto" panose="02000000000000000000" pitchFamily="2" charset="0"/>
                        </a:rPr>
                        <a:t>située au rez-de-chaussée du bâtiment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 dossier de candidature </a:t>
                      </a:r>
                      <a:r>
                        <a:rPr lang="fr-FR" sz="1600" b="1" dirty="0">
                          <a:latin typeface="Roboto" panose="02000000000000000000" pitchFamily="2" charset="0"/>
                          <a:ea typeface="Roboto" panose="02000000000000000000" pitchFamily="2" charset="0"/>
                        </a:rPr>
                        <a:t>peut être remis jusqu’à 3 mois après son inscription à la BCE</a:t>
                      </a:r>
                      <a:r>
                        <a:rPr lang="fr-FR" sz="1600" dirty="0">
                          <a:latin typeface="Roboto" panose="02000000000000000000" pitchFamily="2" charset="0"/>
                          <a:ea typeface="Roboto" panose="02000000000000000000" pitchFamily="2" charset="0"/>
                        </a:rPr>
                        <a:t> </a:t>
                      </a:r>
                    </a:p>
                    <a:p>
                      <a:pPr marL="171450" indent="-171450">
                        <a:spcAft>
                          <a:spcPts val="600"/>
                        </a:spcAft>
                        <a:buFont typeface="Arial" panose="020B0604020202020204" pitchFamily="34" charset="0"/>
                        <a:buChar char="•"/>
                      </a:pPr>
                      <a:r>
                        <a:rPr lang="fr-FR" sz="1600" dirty="0">
                          <a:latin typeface="Roboto" panose="02000000000000000000" pitchFamily="2" charset="0"/>
                          <a:ea typeface="Roboto" panose="02000000000000000000" pitchFamily="2" charset="0"/>
                        </a:rPr>
                        <a:t>La réalisation du dossier de candidature et de son business plan  doivent avoir été́ </a:t>
                      </a:r>
                      <a:r>
                        <a:rPr lang="fr-FR" sz="1600" b="1" dirty="0">
                          <a:latin typeface="Roboto" panose="02000000000000000000" pitchFamily="2" charset="0"/>
                          <a:ea typeface="Roboto" panose="02000000000000000000" pitchFamily="2" charset="0"/>
                        </a:rPr>
                        <a:t>accompagnés par un organisme professionnel d’aide à la création* </a:t>
                      </a:r>
                      <a:r>
                        <a:rPr lang="fr-FR" sz="1600" dirty="0">
                          <a:latin typeface="Roboto" panose="02000000000000000000" pitchFamily="2" charset="0"/>
                          <a:ea typeface="Roboto" panose="02000000000000000000" pitchFamily="2" charset="0"/>
                        </a:rPr>
                        <a:t>ou par </a:t>
                      </a:r>
                      <a:r>
                        <a:rPr lang="fr-FR" sz="1600" b="1" dirty="0">
                          <a:latin typeface="Roboto" panose="02000000000000000000" pitchFamily="2" charset="0"/>
                          <a:ea typeface="Roboto" panose="02000000000000000000" pitchFamily="2" charset="0"/>
                        </a:rPr>
                        <a:t>un professionnel du chiffre si le commerçant justifie d’une expérience suffisante ou d’une formation supérieure </a:t>
                      </a:r>
                      <a:r>
                        <a:rPr lang="fr-FR" sz="1600" dirty="0">
                          <a:latin typeface="Roboto" panose="02000000000000000000" pitchFamily="2" charset="0"/>
                          <a:ea typeface="Roboto" panose="02000000000000000000" pitchFamily="2" charset="0"/>
                        </a:rPr>
                        <a:t>permettant de monter et de développer un projet d'entreprise seul</a:t>
                      </a:r>
                    </a:p>
                  </a:txBody>
                  <a:tcPr/>
                </a:tc>
                <a:extLst>
                  <a:ext uri="{0D108BD9-81ED-4DB2-BD59-A6C34878D82A}">
                    <a16:rowId xmlns:a16="http://schemas.microsoft.com/office/drawing/2014/main" val="3210628065"/>
                  </a:ext>
                </a:extLst>
              </a:tr>
            </a:tbl>
          </a:graphicData>
        </a:graphic>
      </p:graphicFrame>
      <p:sp>
        <p:nvSpPr>
          <p:cNvPr id="9" name="ZoneTexte 8">
            <a:extLst>
              <a:ext uri="{FF2B5EF4-FFF2-40B4-BE49-F238E27FC236}">
                <a16:creationId xmlns:a16="http://schemas.microsoft.com/office/drawing/2014/main" id="{627252CA-6ED1-34AD-70D2-159C3C0BC64B}"/>
              </a:ext>
            </a:extLst>
          </p:cNvPr>
          <p:cNvSpPr txBox="1"/>
          <p:nvPr/>
        </p:nvSpPr>
        <p:spPr>
          <a:xfrm>
            <a:off x="945343" y="5004105"/>
            <a:ext cx="5538567"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*Structures d’accompagnement à la création d’entreprise ou organisme agréé́ par la Région wallonne</a:t>
            </a:r>
            <a:endParaRPr kumimoji="0" lang="fr-BE" sz="1400" b="0" i="1"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endParaRPr>
          </a:p>
        </p:txBody>
      </p:sp>
      <p:sp>
        <p:nvSpPr>
          <p:cNvPr id="10" name="Espace réservé du texte 3">
            <a:extLst>
              <a:ext uri="{FF2B5EF4-FFF2-40B4-BE49-F238E27FC236}">
                <a16:creationId xmlns:a16="http://schemas.microsoft.com/office/drawing/2014/main" id="{B5BEA90A-6F27-DF4D-F76E-D4833C877A71}"/>
              </a:ext>
            </a:extLst>
          </p:cNvPr>
          <p:cNvSpPr txBox="1">
            <a:spLocks/>
          </p:cNvSpPr>
          <p:nvPr/>
        </p:nvSpPr>
        <p:spPr>
          <a:xfrm>
            <a:off x="763200" y="352881"/>
            <a:ext cx="10440925" cy="464879"/>
          </a:xfrm>
          <a:prstGeom prst="rect">
            <a:avLst/>
          </a:prstGeom>
        </p:spPr>
        <p:txBody>
          <a:bodyPr vert="horz" lIns="0" tIns="0" rIns="0" bIns="0" rtlCol="0">
            <a:noAutofit/>
          </a:bodyPr>
          <a:lstStyle>
            <a:lvl1pPr marL="0" indent="0" algn="l" defTabSz="609539" rtl="0" eaLnBrk="1" latinLnBrk="0" hangingPunct="1">
              <a:lnSpc>
                <a:spcPct val="90000"/>
              </a:lnSpc>
              <a:spcBef>
                <a:spcPts val="2400"/>
              </a:spcBef>
              <a:buFont typeface="Arial" panose="020B0604020202020204" pitchFamily="34" charset="0"/>
              <a:buNone/>
              <a:defRPr sz="32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2400"/>
              </a:spcBef>
              <a:spcAft>
                <a:spcPts val="0"/>
              </a:spcAft>
              <a:buClrTx/>
              <a:buSzTx/>
              <a:buFont typeface="Arial" panose="020B0604020202020204" pitchFamily="34" charset="0"/>
              <a:buNone/>
              <a:tabLst/>
              <a:defRPr/>
            </a:pPr>
            <a:r>
              <a:rPr kumimoji="0" lang="fr-BE" sz="3200" b="1" i="0" u="none" strike="noStrike" kern="1200" cap="none" spc="0" normalizeH="0" baseline="0" noProof="0" dirty="0">
                <a:ln>
                  <a:noFill/>
                </a:ln>
                <a:solidFill>
                  <a:srgbClr val="143CC8"/>
                </a:solidFill>
                <a:effectLst/>
                <a:uLnTx/>
                <a:uFillTx/>
                <a:latin typeface="Roboto" panose="02000000000000000000" pitchFamily="2" charset="0"/>
                <a:ea typeface="Roboto" panose="02000000000000000000" pitchFamily="2" charset="0"/>
                <a:cs typeface="+mn-cs"/>
              </a:rPr>
              <a:t>2. Critères d’éligibilité</a:t>
            </a:r>
          </a:p>
        </p:txBody>
      </p:sp>
      <p:sp>
        <p:nvSpPr>
          <p:cNvPr id="4" name="Espace réservé du texte 2">
            <a:extLst>
              <a:ext uri="{FF2B5EF4-FFF2-40B4-BE49-F238E27FC236}">
                <a16:creationId xmlns:a16="http://schemas.microsoft.com/office/drawing/2014/main" id="{91475347-93CE-8AF9-925B-62CBBE8DF8A6}"/>
              </a:ext>
            </a:extLst>
          </p:cNvPr>
          <p:cNvSpPr txBox="1">
            <a:spLocks/>
          </p:cNvSpPr>
          <p:nvPr/>
        </p:nvSpPr>
        <p:spPr>
          <a:xfrm>
            <a:off x="6404193" y="1763950"/>
            <a:ext cx="4880726" cy="4032888"/>
          </a:xfrm>
          <a:prstGeom prst="rect">
            <a:avLst/>
          </a:prstGeom>
        </p:spPr>
        <p:txBody>
          <a:bodyPr vert="horz" lIns="0" tIns="0" rIns="0" bIns="0" rtlCol="0">
            <a:noAutofit/>
          </a:bodyPr>
          <a:lstStyle>
            <a:lvl1pPr marL="0" indent="0" algn="l" defTabSz="609539" rtl="0" eaLnBrk="1" latinLnBrk="0" hangingPunct="1">
              <a:lnSpc>
                <a:spcPct val="90000"/>
              </a:lnSpc>
              <a:spcBef>
                <a:spcPts val="1200"/>
              </a:spcBef>
              <a:buFont typeface="Arial" panose="020B0604020202020204" pitchFamily="34" charset="0"/>
              <a:buNone/>
              <a:defRPr sz="1600" b="0" kern="1200" baseline="0">
                <a:solidFill>
                  <a:schemeClr val="tx1"/>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1200"/>
              </a:spcBef>
              <a:spcAft>
                <a:spcPts val="0"/>
              </a:spcAft>
              <a:buClrTx/>
              <a:buSzTx/>
              <a:buFont typeface="Arial" panose="020B0604020202020204" pitchFamily="34" charset="0"/>
              <a:buNone/>
              <a:tabLst/>
              <a:defRPr/>
            </a:pPr>
            <a:endParaRPr kumimoji="0" lang="fr-FR" sz="24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endParaRP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16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Expérience suffisante </a:t>
            </a:r>
            <a:r>
              <a:rPr kumimoji="0" lang="fr-FR" sz="16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 min. 3 ans à titre principal ou 5 ans en tant qu’indépendant complémentaire;</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16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Formation suffisante </a:t>
            </a:r>
            <a:r>
              <a:rPr kumimoji="0" lang="fr-FR" sz="16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 Diplôme supérieur (Bachelier/master) à orientation économique/gestion ou diplôme de « chef d’entreprise » de l’IFAPME</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endParaRPr kumimoji="0" lang="fr-FR" sz="1600" b="0" i="0" u="none" strike="noStrike" kern="1200" cap="none" spc="0" normalizeH="0" baseline="0" noProof="0" dirty="0">
              <a:ln>
                <a:noFill/>
              </a:ln>
              <a:solidFill>
                <a:srgbClr val="FD602F"/>
              </a:solidFill>
              <a:effectLst/>
              <a:uLnTx/>
              <a:uFillTx/>
              <a:latin typeface="Roboto" panose="02000000000000000000" pitchFamily="2" charset="0"/>
              <a:ea typeface="Roboto" panose="02000000000000000000" pitchFamily="2" charset="0"/>
              <a:cs typeface="+mn-cs"/>
            </a:endParaRPr>
          </a:p>
        </p:txBody>
      </p:sp>
    </p:spTree>
    <p:extLst>
      <p:ext uri="{BB962C8B-B14F-4D97-AF65-F5344CB8AC3E}">
        <p14:creationId xmlns:p14="http://schemas.microsoft.com/office/powerpoint/2010/main" val="2810369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5AA2F01F-91D9-0F7A-5063-2FEC8687E614}"/>
              </a:ext>
            </a:extLst>
          </p:cNvPr>
          <p:cNvSpPr>
            <a:spLocks noGrp="1"/>
          </p:cNvSpPr>
          <p:nvPr>
            <p:ph type="body" sz="quarter" idx="17"/>
          </p:nvPr>
        </p:nvSpPr>
        <p:spPr>
          <a:xfrm>
            <a:off x="763200" y="982446"/>
            <a:ext cx="10755032" cy="5001259"/>
          </a:xfrm>
        </p:spPr>
        <p:txBody>
          <a:bodyPr/>
          <a:lstStyle/>
          <a:p>
            <a:r>
              <a:rPr lang="fr-FR" sz="2400" dirty="0"/>
              <a:t>Conditions à respecter pour le volet « je me réinvente » :</a:t>
            </a:r>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4"/>
          <a:stretch>
            <a:fillRect/>
          </a:stretch>
        </p:blipFill>
        <p:spPr>
          <a:xfrm>
            <a:off x="11014801" y="121845"/>
            <a:ext cx="664999" cy="664999"/>
          </a:xfrm>
          <a:prstGeom prst="rect">
            <a:avLst/>
          </a:prstGeom>
        </p:spPr>
      </p:pic>
      <p:graphicFrame>
        <p:nvGraphicFramePr>
          <p:cNvPr id="2" name="Tableau 4">
            <a:extLst>
              <a:ext uri="{FF2B5EF4-FFF2-40B4-BE49-F238E27FC236}">
                <a16:creationId xmlns:a16="http://schemas.microsoft.com/office/drawing/2014/main" id="{24002F57-0303-97EA-18A3-5A803C944DD9}"/>
              </a:ext>
            </a:extLst>
          </p:cNvPr>
          <p:cNvGraphicFramePr>
            <a:graphicFrameLocks noGrp="1"/>
          </p:cNvGraphicFramePr>
          <p:nvPr>
            <p:extLst>
              <p:ext uri="{D42A27DB-BD31-4B8C-83A1-F6EECF244321}">
                <p14:modId xmlns:p14="http://schemas.microsoft.com/office/powerpoint/2010/main" val="3691765778"/>
              </p:ext>
            </p:extLst>
          </p:nvPr>
        </p:nvGraphicFramePr>
        <p:xfrm>
          <a:off x="764299" y="1703542"/>
          <a:ext cx="5457751" cy="3841224"/>
        </p:xfrm>
        <a:graphic>
          <a:graphicData uri="http://schemas.openxmlformats.org/drawingml/2006/table">
            <a:tbl>
              <a:tblPr firstRow="1" bandRow="1">
                <a:tableStyleId>{93296810-A885-4BE3-A3E7-6D5BEEA58F35}</a:tableStyleId>
              </a:tblPr>
              <a:tblGrid>
                <a:gridCol w="5457751">
                  <a:extLst>
                    <a:ext uri="{9D8B030D-6E8A-4147-A177-3AD203B41FA5}">
                      <a16:colId xmlns:a16="http://schemas.microsoft.com/office/drawing/2014/main" val="1355524186"/>
                    </a:ext>
                  </a:extLst>
                </a:gridCol>
              </a:tblGrid>
              <a:tr h="466572">
                <a:tc>
                  <a:txBody>
                    <a:bodyPr/>
                    <a:lstStyle/>
                    <a:p>
                      <a:pPr algn="ctr"/>
                      <a:r>
                        <a:rPr lang="fr-BE" sz="1800" dirty="0"/>
                        <a:t>Je me réinvente</a:t>
                      </a:r>
                    </a:p>
                  </a:txBody>
                  <a:tcPr/>
                </a:tc>
                <a:extLst>
                  <a:ext uri="{0D108BD9-81ED-4DB2-BD59-A6C34878D82A}">
                    <a16:rowId xmlns:a16="http://schemas.microsoft.com/office/drawing/2014/main" val="2825123632"/>
                  </a:ext>
                </a:extLst>
              </a:tr>
              <a:tr h="3374652">
                <a:tc>
                  <a:txBody>
                    <a:bodyPr/>
                    <a:lstStyle/>
                    <a:p>
                      <a:pPr marL="171450" indent="-171450">
                        <a:spcAft>
                          <a:spcPts val="1200"/>
                        </a:spcAft>
                        <a:buFont typeface="Arial" panose="020B0604020202020204" pitchFamily="34" charset="0"/>
                        <a:buChar char="•"/>
                      </a:pPr>
                      <a:r>
                        <a:rPr lang="fr-FR" sz="1600" dirty="0">
                          <a:latin typeface="Roboto" panose="02000000000000000000" pitchFamily="2" charset="0"/>
                          <a:ea typeface="Roboto" panose="02000000000000000000" pitchFamily="2" charset="0"/>
                        </a:rPr>
                        <a:t>Le commerçant doit démontrer que le changement de son business model assurera la pérennité/le développement de son activité et de facto l’attractivité du centre-ville</a:t>
                      </a:r>
                    </a:p>
                    <a:p>
                      <a:pPr marL="171450" indent="-171450">
                        <a:spcAft>
                          <a:spcPts val="1200"/>
                        </a:spcAft>
                        <a:buFont typeface="Arial" panose="020B0604020202020204" pitchFamily="34" charset="0"/>
                        <a:buChar char="•"/>
                      </a:pPr>
                      <a:r>
                        <a:rPr lang="fr-FR" sz="1600" dirty="0">
                          <a:latin typeface="Roboto" panose="02000000000000000000" pitchFamily="2" charset="0"/>
                          <a:ea typeface="Roboto" panose="02000000000000000000" pitchFamily="2" charset="0"/>
                        </a:rPr>
                        <a:t>La réalisation du dossier de candidature et du business plan doivent être accompagnés par une structure d’accompagnement à la création d’entreprise ou un professionnel du chiffre. </a:t>
                      </a:r>
                    </a:p>
                    <a:p>
                      <a:endParaRPr lang="fr-BE" dirty="0"/>
                    </a:p>
                  </a:txBody>
                  <a:tcPr/>
                </a:tc>
                <a:extLst>
                  <a:ext uri="{0D108BD9-81ED-4DB2-BD59-A6C34878D82A}">
                    <a16:rowId xmlns:a16="http://schemas.microsoft.com/office/drawing/2014/main" val="3210628065"/>
                  </a:ext>
                </a:extLst>
              </a:tr>
            </a:tbl>
          </a:graphicData>
        </a:graphic>
      </p:graphicFrame>
      <p:sp>
        <p:nvSpPr>
          <p:cNvPr id="10" name="Espace réservé du texte 3">
            <a:extLst>
              <a:ext uri="{FF2B5EF4-FFF2-40B4-BE49-F238E27FC236}">
                <a16:creationId xmlns:a16="http://schemas.microsoft.com/office/drawing/2014/main" id="{B5BEA90A-6F27-DF4D-F76E-D4833C877A71}"/>
              </a:ext>
            </a:extLst>
          </p:cNvPr>
          <p:cNvSpPr txBox="1">
            <a:spLocks/>
          </p:cNvSpPr>
          <p:nvPr/>
        </p:nvSpPr>
        <p:spPr>
          <a:xfrm>
            <a:off x="763200" y="352881"/>
            <a:ext cx="10440925" cy="464879"/>
          </a:xfrm>
          <a:prstGeom prst="rect">
            <a:avLst/>
          </a:prstGeom>
        </p:spPr>
        <p:txBody>
          <a:bodyPr vert="horz" lIns="0" tIns="0" rIns="0" bIns="0" rtlCol="0">
            <a:noAutofit/>
          </a:bodyPr>
          <a:lstStyle>
            <a:lvl1pPr marL="0" indent="0" algn="l" defTabSz="609539" rtl="0" eaLnBrk="1" latinLnBrk="0" hangingPunct="1">
              <a:lnSpc>
                <a:spcPct val="90000"/>
              </a:lnSpc>
              <a:spcBef>
                <a:spcPts val="2400"/>
              </a:spcBef>
              <a:buFont typeface="Arial" panose="020B0604020202020204" pitchFamily="34" charset="0"/>
              <a:buNone/>
              <a:defRPr sz="3200" b="1" kern="1200" baseline="0">
                <a:solidFill>
                  <a:srgbClr val="143CC8"/>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2400"/>
              </a:spcBef>
              <a:spcAft>
                <a:spcPts val="0"/>
              </a:spcAft>
              <a:buClrTx/>
              <a:buSzTx/>
              <a:buFont typeface="Arial" panose="020B0604020202020204" pitchFamily="34" charset="0"/>
              <a:buNone/>
              <a:tabLst/>
              <a:defRPr/>
            </a:pPr>
            <a:r>
              <a:rPr kumimoji="0" lang="fr-BE" sz="3200" b="1" i="0" u="none" strike="noStrike" kern="1200" cap="none" spc="0" normalizeH="0" baseline="0" noProof="0" dirty="0">
                <a:ln>
                  <a:noFill/>
                </a:ln>
                <a:solidFill>
                  <a:srgbClr val="143CC8"/>
                </a:solidFill>
                <a:effectLst/>
                <a:uLnTx/>
                <a:uFillTx/>
                <a:latin typeface="Roboto" panose="02000000000000000000" pitchFamily="2" charset="0"/>
                <a:ea typeface="Roboto" panose="02000000000000000000" pitchFamily="2" charset="0"/>
                <a:cs typeface="+mn-cs"/>
              </a:rPr>
              <a:t>2. Critères d’éligibilité</a:t>
            </a:r>
          </a:p>
        </p:txBody>
      </p:sp>
      <p:sp>
        <p:nvSpPr>
          <p:cNvPr id="4" name="Espace réservé du texte 2">
            <a:extLst>
              <a:ext uri="{FF2B5EF4-FFF2-40B4-BE49-F238E27FC236}">
                <a16:creationId xmlns:a16="http://schemas.microsoft.com/office/drawing/2014/main" id="{E6870E79-7C25-68AD-1664-709078A05C7D}"/>
              </a:ext>
            </a:extLst>
          </p:cNvPr>
          <p:cNvSpPr txBox="1">
            <a:spLocks/>
          </p:cNvSpPr>
          <p:nvPr/>
        </p:nvSpPr>
        <p:spPr>
          <a:xfrm>
            <a:off x="6429778" y="1703542"/>
            <a:ext cx="4880726" cy="4032888"/>
          </a:xfrm>
          <a:prstGeom prst="rect">
            <a:avLst/>
          </a:prstGeom>
        </p:spPr>
        <p:txBody>
          <a:bodyPr vert="horz" lIns="0" tIns="0" rIns="0" bIns="0" rtlCol="0">
            <a:noAutofit/>
          </a:bodyPr>
          <a:lstStyle>
            <a:lvl1pPr marL="0" indent="0" algn="l" defTabSz="609539" rtl="0" eaLnBrk="1" latinLnBrk="0" hangingPunct="1">
              <a:lnSpc>
                <a:spcPct val="90000"/>
              </a:lnSpc>
              <a:spcBef>
                <a:spcPts val="1200"/>
              </a:spcBef>
              <a:buFont typeface="Arial" panose="020B0604020202020204" pitchFamily="34" charset="0"/>
              <a:buNone/>
              <a:defRPr sz="1600" b="0" kern="1200" baseline="0">
                <a:solidFill>
                  <a:schemeClr val="tx1"/>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1200"/>
              </a:spcBef>
              <a:spcAft>
                <a:spcPts val="0"/>
              </a:spcAft>
              <a:buClrTx/>
              <a:buSzTx/>
              <a:buFont typeface="Arial" panose="020B0604020202020204" pitchFamily="34" charset="0"/>
              <a:buNone/>
              <a:tabLst/>
              <a:defRPr/>
            </a:pPr>
            <a:endParaRPr kumimoji="0" lang="fr-FR" sz="24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endParaRP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16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Changement d’activité </a:t>
            </a:r>
            <a:r>
              <a:rPr kumimoji="0" lang="fr-FR" sz="16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 nouveau secteur d’activités</a:t>
            </a:r>
            <a:br>
              <a:rPr kumimoji="0" lang="fr-FR" sz="16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br>
            <a:r>
              <a:rPr kumimoji="0" lang="fr-FR" sz="1200" b="0" i="1" u="none" strike="noStrike" kern="1200" cap="none" spc="0" normalizeH="0" baseline="0" noProof="0" dirty="0">
                <a:ln>
                  <a:noFill/>
                </a:ln>
                <a:solidFill>
                  <a:srgbClr val="FD602F"/>
                </a:solidFill>
                <a:effectLst/>
                <a:uLnTx/>
                <a:uFillTx/>
                <a:latin typeface="Roboto" panose="02000000000000000000" pitchFamily="2" charset="0"/>
                <a:ea typeface="Roboto" panose="02000000000000000000" pitchFamily="2" charset="0"/>
                <a:cs typeface="+mn-cs"/>
              </a:rPr>
              <a:t>Boucherie qui devient un traiteur</a:t>
            </a:r>
            <a:endParaRPr kumimoji="0" lang="fr-FR" sz="1200" b="0" i="1"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endParaRP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16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Changement/extension du segment de marché</a:t>
            </a:r>
            <a:br>
              <a:rPr kumimoji="0" lang="fr-FR" sz="16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br>
            <a:r>
              <a:rPr kumimoji="0" lang="fr-FR" sz="1200" b="0" i="1" u="none" strike="noStrike" kern="1200" cap="none" spc="0" normalizeH="0" baseline="0" noProof="0" dirty="0">
                <a:ln>
                  <a:noFill/>
                </a:ln>
                <a:solidFill>
                  <a:srgbClr val="FD602F"/>
                </a:solidFill>
                <a:effectLst/>
                <a:uLnTx/>
                <a:uFillTx/>
                <a:latin typeface="Roboto" panose="02000000000000000000" pitchFamily="2" charset="0"/>
                <a:ea typeface="Roboto" panose="02000000000000000000" pitchFamily="2" charset="0"/>
                <a:cs typeface="+mn-cs"/>
              </a:rPr>
              <a:t>Coiffeur qui offre un service barbier/coiffure enfants en plus; magasin puériculture qui offre services photos liés à la naissance</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16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Adaptation dans une démarche d’</a:t>
            </a:r>
            <a:r>
              <a:rPr kumimoji="0" lang="fr-FR" sz="16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économie circulaire</a:t>
            </a:r>
            <a:br>
              <a:rPr kumimoji="0" lang="fr-FR" sz="16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br>
            <a:r>
              <a:rPr kumimoji="0" lang="fr-FR" sz="1200" b="0" i="1" u="none" strike="noStrike" kern="1200" cap="none" spc="0" normalizeH="0" baseline="0" noProof="0" dirty="0">
                <a:ln>
                  <a:noFill/>
                </a:ln>
                <a:solidFill>
                  <a:srgbClr val="FD602F"/>
                </a:solidFill>
                <a:effectLst/>
                <a:uLnTx/>
                <a:uFillTx/>
                <a:latin typeface="Roboto" panose="02000000000000000000" pitchFamily="2" charset="0"/>
                <a:ea typeface="Roboto" panose="02000000000000000000" pitchFamily="2" charset="0"/>
                <a:cs typeface="+mn-cs"/>
              </a:rPr>
              <a:t>Epicerie traditionnelle souhaite devenir une épicerie en vrac</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16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Cas particulier Horeca : </a:t>
            </a:r>
            <a:r>
              <a:rPr kumimoji="0" lang="fr-FR" sz="16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changement canal de distribution</a:t>
            </a:r>
            <a:br>
              <a:rPr kumimoji="0" lang="fr-FR" sz="16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br>
            <a:r>
              <a:rPr kumimoji="0" lang="fr-FR" sz="1200" b="0" i="1" u="none" strike="noStrike" kern="1200" cap="none" spc="0" normalizeH="0" baseline="0" noProof="0" dirty="0">
                <a:ln>
                  <a:noFill/>
                </a:ln>
                <a:solidFill>
                  <a:srgbClr val="FD602F"/>
                </a:solidFill>
                <a:effectLst/>
                <a:uLnTx/>
                <a:uFillTx/>
                <a:latin typeface="Roboto" panose="02000000000000000000" pitchFamily="2" charset="0"/>
                <a:ea typeface="Roboto" panose="02000000000000000000" pitchFamily="2" charset="0"/>
                <a:cs typeface="+mn-cs"/>
              </a:rPr>
              <a:t>Vente à emporter en plus de la vente à table pour </a:t>
            </a:r>
            <a:r>
              <a:rPr kumimoji="0" lang="fr-FR" sz="1200" b="0" i="1" u="none" strike="noStrike" kern="1200" cap="none" spc="0" normalizeH="0" baseline="0" noProof="0">
                <a:ln>
                  <a:noFill/>
                </a:ln>
                <a:solidFill>
                  <a:srgbClr val="FD602F"/>
                </a:solidFill>
                <a:effectLst/>
                <a:uLnTx/>
                <a:uFillTx/>
                <a:latin typeface="Roboto" panose="02000000000000000000" pitchFamily="2" charset="0"/>
                <a:ea typeface="Roboto" panose="02000000000000000000" pitchFamily="2" charset="0"/>
                <a:cs typeface="+mn-cs"/>
              </a:rPr>
              <a:t>toucher une nouvelle </a:t>
            </a:r>
            <a:r>
              <a:rPr kumimoji="0" lang="fr-FR" sz="1200" b="0" i="1" u="none" strike="noStrike" kern="1200" cap="none" spc="0" normalizeH="0" baseline="0" noProof="0" dirty="0">
                <a:ln>
                  <a:noFill/>
                </a:ln>
                <a:solidFill>
                  <a:srgbClr val="FD602F"/>
                </a:solidFill>
                <a:effectLst/>
                <a:uLnTx/>
                <a:uFillTx/>
                <a:latin typeface="Roboto" panose="02000000000000000000" pitchFamily="2" charset="0"/>
                <a:ea typeface="Roboto" panose="02000000000000000000" pitchFamily="2" charset="0"/>
                <a:cs typeface="+mn-cs"/>
              </a:rPr>
              <a:t>clientèle</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endParaRPr kumimoji="0" lang="fr-FR" sz="1600" b="0" i="0" u="none" strike="noStrike" kern="1200" cap="none" spc="0" normalizeH="0" baseline="0" noProof="0" dirty="0">
              <a:ln>
                <a:noFill/>
              </a:ln>
              <a:solidFill>
                <a:srgbClr val="FD602F"/>
              </a:solidFill>
              <a:effectLst/>
              <a:uLnTx/>
              <a:uFillTx/>
              <a:latin typeface="Roboto" panose="02000000000000000000" pitchFamily="2" charset="0"/>
              <a:ea typeface="Roboto" panose="02000000000000000000" pitchFamily="2" charset="0"/>
              <a:cs typeface="+mn-cs"/>
            </a:endParaRPr>
          </a:p>
        </p:txBody>
      </p:sp>
    </p:spTree>
    <p:extLst>
      <p:ext uri="{BB962C8B-B14F-4D97-AF65-F5344CB8AC3E}">
        <p14:creationId xmlns:p14="http://schemas.microsoft.com/office/powerpoint/2010/main" val="338809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E543B2A7-42F2-A76B-F7DD-BDE5B006C684}"/>
              </a:ext>
            </a:extLst>
          </p:cNvPr>
          <p:cNvSpPr>
            <a:spLocks noGrp="1"/>
          </p:cNvSpPr>
          <p:nvPr>
            <p:ph type="body" sz="quarter" idx="19"/>
          </p:nvPr>
        </p:nvSpPr>
        <p:spPr>
          <a:xfrm>
            <a:off x="763200" y="352881"/>
            <a:ext cx="10440925" cy="464879"/>
          </a:xfrm>
        </p:spPr>
        <p:txBody>
          <a:bodyPr/>
          <a:lstStyle/>
          <a:p>
            <a:r>
              <a:rPr lang="fr-BE" dirty="0"/>
              <a:t>2. Critères d’éligibilité</a:t>
            </a:r>
          </a:p>
        </p:txBody>
      </p:sp>
      <p:pic>
        <p:nvPicPr>
          <p:cNvPr id="8" name="Image 7">
            <a:extLst>
              <a:ext uri="{FF2B5EF4-FFF2-40B4-BE49-F238E27FC236}">
                <a16:creationId xmlns:a16="http://schemas.microsoft.com/office/drawing/2014/main" id="{1CC0BF44-BA0C-583A-DD79-B3781D1F290D}"/>
              </a:ext>
            </a:extLst>
          </p:cNvPr>
          <p:cNvPicPr>
            <a:picLocks noChangeAspect="1"/>
          </p:cNvPicPr>
          <p:nvPr/>
        </p:nvPicPr>
        <p:blipFill>
          <a:blip r:embed="rId2"/>
          <a:stretch>
            <a:fillRect/>
          </a:stretch>
        </p:blipFill>
        <p:spPr>
          <a:xfrm>
            <a:off x="10198452" y="-73758"/>
            <a:ext cx="816349" cy="1056204"/>
          </a:xfrm>
          <a:prstGeom prst="rect">
            <a:avLst/>
          </a:prstGeom>
        </p:spPr>
      </p:pic>
      <p:pic>
        <p:nvPicPr>
          <p:cNvPr id="11" name="Image 10">
            <a:extLst>
              <a:ext uri="{FF2B5EF4-FFF2-40B4-BE49-F238E27FC236}">
                <a16:creationId xmlns:a16="http://schemas.microsoft.com/office/drawing/2014/main" id="{792C8D34-655B-BA48-6B6A-0A82E7C4401F}"/>
              </a:ext>
            </a:extLst>
          </p:cNvPr>
          <p:cNvPicPr>
            <a:picLocks noChangeAspect="1"/>
          </p:cNvPicPr>
          <p:nvPr/>
        </p:nvPicPr>
        <p:blipFill>
          <a:blip r:embed="rId3"/>
          <a:stretch>
            <a:fillRect/>
          </a:stretch>
        </p:blipFill>
        <p:spPr>
          <a:xfrm>
            <a:off x="11014801" y="121845"/>
            <a:ext cx="664999" cy="664999"/>
          </a:xfrm>
          <a:prstGeom prst="rect">
            <a:avLst/>
          </a:prstGeom>
        </p:spPr>
      </p:pic>
      <p:sp>
        <p:nvSpPr>
          <p:cNvPr id="6" name="Espace réservé du texte 2">
            <a:extLst>
              <a:ext uri="{FF2B5EF4-FFF2-40B4-BE49-F238E27FC236}">
                <a16:creationId xmlns:a16="http://schemas.microsoft.com/office/drawing/2014/main" id="{C2398263-F7EC-A019-D13A-F4D2A0A812EF}"/>
              </a:ext>
            </a:extLst>
          </p:cNvPr>
          <p:cNvSpPr txBox="1">
            <a:spLocks/>
          </p:cNvSpPr>
          <p:nvPr/>
        </p:nvSpPr>
        <p:spPr>
          <a:xfrm>
            <a:off x="763200" y="982446"/>
            <a:ext cx="10755032" cy="5001259"/>
          </a:xfrm>
          <a:prstGeom prst="rect">
            <a:avLst/>
          </a:prstGeom>
        </p:spPr>
        <p:txBody>
          <a:bodyPr vert="horz" lIns="0" tIns="0" rIns="0" bIns="0" rtlCol="0">
            <a:noAutofit/>
          </a:bodyPr>
          <a:lstStyle>
            <a:lvl1pPr marL="0" indent="0" algn="l" defTabSz="609539" rtl="0" eaLnBrk="1" latinLnBrk="0" hangingPunct="1">
              <a:lnSpc>
                <a:spcPct val="90000"/>
              </a:lnSpc>
              <a:spcBef>
                <a:spcPts val="1200"/>
              </a:spcBef>
              <a:buFont typeface="Arial" panose="020B0604020202020204" pitchFamily="34" charset="0"/>
              <a:buNone/>
              <a:defRPr sz="1600" b="0" kern="1200" baseline="0">
                <a:solidFill>
                  <a:schemeClr val="tx1"/>
                </a:solidFill>
                <a:latin typeface="Roboto" panose="02000000000000000000" pitchFamily="2" charset="0"/>
                <a:ea typeface="Roboto" panose="02000000000000000000" pitchFamily="2" charset="0"/>
                <a:cs typeface="+mn-cs"/>
              </a:defRPr>
            </a:lvl1pPr>
            <a:lvl2pPr marL="0" indent="0" algn="l" defTabSz="609539" rtl="0" eaLnBrk="1" latinLnBrk="0" hangingPunct="1">
              <a:lnSpc>
                <a:spcPct val="90000"/>
              </a:lnSpc>
              <a:spcBef>
                <a:spcPts val="2400"/>
              </a:spcBef>
              <a:buFont typeface="Arial" panose="020B0604020202020204" pitchFamily="34" charset="0"/>
              <a:buNone/>
              <a:defRPr sz="2000" kern="1200">
                <a:solidFill>
                  <a:srgbClr val="143CC8"/>
                </a:solidFill>
                <a:latin typeface="Roboto" panose="02000000000000000000" pitchFamily="2" charset="0"/>
                <a:ea typeface="Roboto" panose="02000000000000000000" pitchFamily="2" charset="0"/>
                <a:cs typeface="+mn-cs"/>
              </a:defRPr>
            </a:lvl2pPr>
            <a:lvl3pPr marL="0" indent="0" algn="l" defTabSz="609539" rtl="0" eaLnBrk="1" latinLnBrk="0" hangingPunct="1">
              <a:lnSpc>
                <a:spcPct val="90000"/>
              </a:lnSpc>
              <a:spcBef>
                <a:spcPts val="2400"/>
              </a:spcBef>
              <a:buFont typeface="Arial" panose="020B0604020202020204" pitchFamily="34" charset="0"/>
              <a:buNone/>
              <a:defRPr sz="1733" b="1" kern="1200">
                <a:solidFill>
                  <a:schemeClr val="tx1"/>
                </a:solidFill>
                <a:latin typeface="Roboto" panose="02000000000000000000" pitchFamily="2" charset="0"/>
                <a:ea typeface="Roboto" panose="02000000000000000000" pitchFamily="2" charset="0"/>
                <a:cs typeface="+mn-cs"/>
              </a:defRPr>
            </a:lvl3pPr>
            <a:lvl4pPr marL="0" indent="0" algn="l" defTabSz="609539" rtl="0" eaLnBrk="1" latinLnBrk="0" hangingPunct="1">
              <a:lnSpc>
                <a:spcPct val="90000"/>
              </a:lnSpc>
              <a:spcBef>
                <a:spcPts val="2400"/>
              </a:spcBef>
              <a:buClr>
                <a:schemeClr val="accent1"/>
              </a:buClr>
              <a:buFont typeface="+mj-lt"/>
              <a:buNone/>
              <a:defRPr sz="1733" kern="1200">
                <a:solidFill>
                  <a:schemeClr val="tx1"/>
                </a:solidFill>
                <a:latin typeface="Roboto" panose="02000000000000000000" pitchFamily="2" charset="0"/>
                <a:ea typeface="Roboto" panose="02000000000000000000" pitchFamily="2" charset="0"/>
                <a:cs typeface="+mn-cs"/>
              </a:defRPr>
            </a:lvl4pPr>
            <a:lvl5pPr marL="298420" indent="-237043" algn="l" defTabSz="609539" rtl="0" eaLnBrk="1" latinLnBrk="0" hangingPunct="1">
              <a:lnSpc>
                <a:spcPct val="90000"/>
              </a:lnSpc>
              <a:spcBef>
                <a:spcPts val="2400"/>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5pPr>
            <a:lvl6pPr marL="299479" indent="-238102" algn="l" defTabSz="609539" rtl="0" eaLnBrk="1" latinLnBrk="0" hangingPunct="1">
              <a:lnSpc>
                <a:spcPct val="90000"/>
              </a:lnSpc>
              <a:spcBef>
                <a:spcPts val="2400"/>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6pPr>
            <a:lvl7pPr marL="538638" indent="-238102" algn="l" defTabSz="609539" rtl="0" eaLnBrk="1" latinLnBrk="0" hangingPunct="1">
              <a:lnSpc>
                <a:spcPct val="90000"/>
              </a:lnSpc>
              <a:spcBef>
                <a:spcPts val="333"/>
              </a:spcBef>
              <a:buClr>
                <a:srgbClr val="00AEEF"/>
              </a:buClr>
              <a:buFont typeface="Arial" panose="020B0604020202020204" pitchFamily="34" charset="0"/>
              <a:buChar char="•"/>
              <a:tabLst/>
              <a:defRPr sz="1600" kern="1200">
                <a:solidFill>
                  <a:schemeClr val="tx1"/>
                </a:solidFill>
                <a:latin typeface="Roboto" panose="02000000000000000000" pitchFamily="2" charset="0"/>
                <a:ea typeface="Roboto" panose="02000000000000000000" pitchFamily="2" charset="0"/>
                <a:cs typeface="+mn-cs"/>
              </a:defRPr>
            </a:lvl7pPr>
            <a:lvl8pPr marL="538638" indent="-239159"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8pPr>
            <a:lvl9pPr marL="770390" indent="-228577" algn="l" defTabSz="609539" rtl="0" eaLnBrk="1" latinLnBrk="0" hangingPunct="1">
              <a:lnSpc>
                <a:spcPct val="90000"/>
              </a:lnSpc>
              <a:spcBef>
                <a:spcPts val="333"/>
              </a:spcBef>
              <a:buClr>
                <a:srgbClr val="00AEEF"/>
              </a:buClr>
              <a:buFont typeface="Arial" panose="020B0604020202020204" pitchFamily="34" charset="0"/>
              <a:buChar char="•"/>
              <a:defRPr sz="1600" kern="1200">
                <a:solidFill>
                  <a:schemeClr val="tx1"/>
                </a:solidFill>
                <a:latin typeface="Roboto" panose="02000000000000000000" pitchFamily="2" charset="0"/>
                <a:ea typeface="Roboto" panose="02000000000000000000" pitchFamily="2" charset="0"/>
                <a:cs typeface="+mn-cs"/>
              </a:defRPr>
            </a:lvl9pPr>
          </a:lstStyle>
          <a:p>
            <a:pPr marL="0" marR="0" lvl="0" indent="0" algn="l" defTabSz="609539" rtl="0" eaLnBrk="1" fontAlgn="auto" latinLnBrk="0" hangingPunct="1">
              <a:lnSpc>
                <a:spcPct val="90000"/>
              </a:lnSpc>
              <a:spcBef>
                <a:spcPts val="1200"/>
              </a:spcBef>
              <a:spcAft>
                <a:spcPts val="0"/>
              </a:spcAft>
              <a:buClrTx/>
              <a:buSzTx/>
              <a:buFont typeface="Arial" panose="020B0604020202020204" pitchFamily="34" charset="0"/>
              <a:buNone/>
              <a:tabLst/>
              <a:defRPr/>
            </a:pPr>
            <a:r>
              <a:rPr kumimoji="0" lang="fr-FR" sz="24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Dossiers non-recevables</a:t>
            </a:r>
          </a:p>
          <a:p>
            <a:pPr marL="0" marR="0" lvl="0" indent="0" algn="l" defTabSz="609539" rtl="0" eaLnBrk="1" fontAlgn="auto" latinLnBrk="0" hangingPunct="1">
              <a:lnSpc>
                <a:spcPct val="90000"/>
              </a:lnSpc>
              <a:spcBef>
                <a:spcPts val="1200"/>
              </a:spcBef>
              <a:spcAft>
                <a:spcPts val="0"/>
              </a:spcAft>
              <a:buClrTx/>
              <a:buSzTx/>
              <a:buFont typeface="Arial" panose="020B0604020202020204" pitchFamily="34" charset="0"/>
              <a:buNone/>
              <a:tabLst/>
              <a:defRPr/>
            </a:pPr>
            <a:endParaRPr kumimoji="0" lang="fr-FR" sz="24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endParaRP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20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Les commerces en </a:t>
            </a:r>
            <a:r>
              <a:rPr kumimoji="0" lang="fr-FR" sz="20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activité depuis plus de trois mois </a:t>
            </a:r>
            <a:r>
              <a:rPr kumimoji="0" lang="fr-FR" sz="20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à la date d’introduction de la demande pour le volet « Je m’installe » ;</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lang="fr-FR" sz="2000" dirty="0">
                <a:solidFill>
                  <a:srgbClr val="3B435F"/>
                </a:solidFill>
              </a:rPr>
              <a:t>La reprise d’un fonds de commerce ;</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20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Les commerces qui déménagent d’une cellule reprise dans le périmètre défini à une autre du même périmètre (à l’exception du commerce qui doit agrandir sa surface commerciale dans le cadre du changement de son business model);</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20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Les commerces ayant </a:t>
            </a:r>
            <a:r>
              <a:rPr kumimoji="0" lang="fr-FR" sz="20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bénéficié de la prime Creashop-Plus </a:t>
            </a:r>
            <a:r>
              <a:rPr kumimoji="0" lang="fr-FR" sz="20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20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Les </a:t>
            </a:r>
            <a:r>
              <a:rPr kumimoji="0" lang="fr-FR" sz="20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dossiers portés par des ASBL </a:t>
            </a:r>
            <a:r>
              <a:rPr kumimoji="0" lang="fr-FR" sz="20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à l’exception des ASBL portant un projet économique ;</a:t>
            </a:r>
          </a:p>
          <a:p>
            <a:pPr marL="641320" marR="0" lvl="4" indent="-342900" algn="l" defTabSz="609539" rtl="0" eaLnBrk="1" fontAlgn="auto" latinLnBrk="0" hangingPunct="1">
              <a:lnSpc>
                <a:spcPct val="90000"/>
              </a:lnSpc>
              <a:spcBef>
                <a:spcPts val="600"/>
              </a:spcBef>
              <a:spcAft>
                <a:spcPts val="600"/>
              </a:spcAft>
              <a:buClr>
                <a:srgbClr val="143CC8"/>
              </a:buClr>
              <a:buSzTx/>
              <a:buFont typeface="Arial" panose="020B0604020202020204" pitchFamily="34" charset="0"/>
              <a:buChar char="•"/>
              <a:tabLst/>
              <a:defRPr/>
            </a:pPr>
            <a:r>
              <a:rPr kumimoji="0" lang="fr-FR" sz="20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Les commerces développés </a:t>
            </a:r>
            <a:r>
              <a:rPr kumimoji="0" lang="fr-FR" sz="2000" b="1"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sous franchise</a:t>
            </a:r>
            <a:r>
              <a:rPr kumimoji="0" lang="fr-FR" sz="20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rPr>
              <a:t>.</a:t>
            </a:r>
          </a:p>
          <a:p>
            <a:pPr marL="0" marR="0" lvl="0" indent="0" algn="l" defTabSz="609539" rtl="0" eaLnBrk="1" fontAlgn="auto" latinLnBrk="0" hangingPunct="1">
              <a:lnSpc>
                <a:spcPct val="90000"/>
              </a:lnSpc>
              <a:spcBef>
                <a:spcPts val="1200"/>
              </a:spcBef>
              <a:spcAft>
                <a:spcPts val="0"/>
              </a:spcAft>
              <a:buClrTx/>
              <a:buSzTx/>
              <a:buFont typeface="Arial" panose="020B0604020202020204" pitchFamily="34" charset="0"/>
              <a:buNone/>
              <a:tabLst/>
              <a:defRPr/>
            </a:pPr>
            <a:endParaRPr kumimoji="0" lang="fr-FR" sz="2400" b="0" i="0" u="none" strike="noStrike" kern="1200" cap="none" spc="0" normalizeH="0" baseline="0" noProof="0" dirty="0">
              <a:ln>
                <a:noFill/>
              </a:ln>
              <a:solidFill>
                <a:srgbClr val="3B435F"/>
              </a:solidFill>
              <a:effectLst/>
              <a:uLnTx/>
              <a:uFillTx/>
              <a:latin typeface="Roboto" panose="02000000000000000000" pitchFamily="2" charset="0"/>
              <a:ea typeface="Roboto" panose="02000000000000000000" pitchFamily="2" charset="0"/>
              <a:cs typeface="+mn-cs"/>
            </a:endParaRPr>
          </a:p>
        </p:txBody>
      </p:sp>
    </p:spTree>
    <p:extLst>
      <p:ext uri="{BB962C8B-B14F-4D97-AF65-F5344CB8AC3E}">
        <p14:creationId xmlns:p14="http://schemas.microsoft.com/office/powerpoint/2010/main" val="3925792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descr="Une image contenant texte, bâtiment, extérieur, personne&#10;&#10;Description générée automatiquement">
            <a:extLst>
              <a:ext uri="{FF2B5EF4-FFF2-40B4-BE49-F238E27FC236}">
                <a16:creationId xmlns:a16="http://schemas.microsoft.com/office/drawing/2014/main" id="{EECA7DB7-61DE-BC97-722E-9F2DAAA55FE2}"/>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37775" r="17259"/>
          <a:stretch/>
        </p:blipFill>
        <p:spPr>
          <a:xfrm>
            <a:off x="6096000" y="0"/>
            <a:ext cx="6095999" cy="6858000"/>
          </a:xfrm>
        </p:spPr>
      </p:pic>
      <p:sp>
        <p:nvSpPr>
          <p:cNvPr id="4" name="Espace réservé du texte 3">
            <a:extLst>
              <a:ext uri="{FF2B5EF4-FFF2-40B4-BE49-F238E27FC236}">
                <a16:creationId xmlns:a16="http://schemas.microsoft.com/office/drawing/2014/main" id="{E8CD4938-E27C-F598-62F2-FCC3333E8D3F}"/>
              </a:ext>
            </a:extLst>
          </p:cNvPr>
          <p:cNvSpPr>
            <a:spLocks noGrp="1"/>
          </p:cNvSpPr>
          <p:nvPr>
            <p:ph type="body" sz="quarter" idx="18"/>
          </p:nvPr>
        </p:nvSpPr>
        <p:spPr>
          <a:xfrm>
            <a:off x="799099" y="2852738"/>
            <a:ext cx="4841875" cy="576262"/>
          </a:xfrm>
        </p:spPr>
        <p:txBody>
          <a:bodyPr/>
          <a:lstStyle/>
          <a:p>
            <a:pPr algn="ctr"/>
            <a:r>
              <a:rPr lang="fr-BE" sz="2800" dirty="0"/>
              <a:t>Comment participer ?</a:t>
            </a:r>
          </a:p>
        </p:txBody>
      </p:sp>
      <p:sp>
        <p:nvSpPr>
          <p:cNvPr id="5" name="Espace réservé du texte 4">
            <a:extLst>
              <a:ext uri="{FF2B5EF4-FFF2-40B4-BE49-F238E27FC236}">
                <a16:creationId xmlns:a16="http://schemas.microsoft.com/office/drawing/2014/main" id="{14ED5A1E-659F-18B9-93CF-E79B6F9510AE}"/>
              </a:ext>
            </a:extLst>
          </p:cNvPr>
          <p:cNvSpPr>
            <a:spLocks noGrp="1"/>
          </p:cNvSpPr>
          <p:nvPr>
            <p:ph type="body" sz="quarter" idx="19"/>
          </p:nvPr>
        </p:nvSpPr>
        <p:spPr>
          <a:xfrm>
            <a:off x="799099" y="1642700"/>
            <a:ext cx="4841875" cy="1152525"/>
          </a:xfrm>
        </p:spPr>
        <p:txBody>
          <a:bodyPr/>
          <a:lstStyle/>
          <a:p>
            <a:pPr algn="ctr"/>
            <a:r>
              <a:rPr lang="fr-BE" sz="4000" dirty="0"/>
              <a:t>Partie 2</a:t>
            </a:r>
          </a:p>
        </p:txBody>
      </p:sp>
      <p:pic>
        <p:nvPicPr>
          <p:cNvPr id="11" name="Image 10">
            <a:extLst>
              <a:ext uri="{FF2B5EF4-FFF2-40B4-BE49-F238E27FC236}">
                <a16:creationId xmlns:a16="http://schemas.microsoft.com/office/drawing/2014/main" id="{7C3EED4D-7EB7-C9ED-0CA2-B7CF1A4766F1}"/>
              </a:ext>
            </a:extLst>
          </p:cNvPr>
          <p:cNvPicPr>
            <a:picLocks noChangeAspect="1"/>
          </p:cNvPicPr>
          <p:nvPr/>
        </p:nvPicPr>
        <p:blipFill>
          <a:blip r:embed="rId3"/>
          <a:stretch>
            <a:fillRect/>
          </a:stretch>
        </p:blipFill>
        <p:spPr>
          <a:xfrm>
            <a:off x="10198452" y="-73758"/>
            <a:ext cx="816349" cy="1056204"/>
          </a:xfrm>
          <a:prstGeom prst="rect">
            <a:avLst/>
          </a:prstGeom>
        </p:spPr>
      </p:pic>
      <p:pic>
        <p:nvPicPr>
          <p:cNvPr id="12" name="Image 11">
            <a:extLst>
              <a:ext uri="{FF2B5EF4-FFF2-40B4-BE49-F238E27FC236}">
                <a16:creationId xmlns:a16="http://schemas.microsoft.com/office/drawing/2014/main" id="{7C16EC23-62A1-7729-2C70-31FCBFE39C09}"/>
              </a:ext>
            </a:extLst>
          </p:cNvPr>
          <p:cNvPicPr>
            <a:picLocks noChangeAspect="1"/>
          </p:cNvPicPr>
          <p:nvPr/>
        </p:nvPicPr>
        <p:blipFill>
          <a:blip r:embed="rId4"/>
          <a:stretch>
            <a:fillRect/>
          </a:stretch>
        </p:blipFill>
        <p:spPr>
          <a:xfrm>
            <a:off x="11014801" y="121845"/>
            <a:ext cx="664999" cy="664999"/>
          </a:xfrm>
          <a:prstGeom prst="rect">
            <a:avLst/>
          </a:prstGeom>
        </p:spPr>
      </p:pic>
    </p:spTree>
    <p:extLst>
      <p:ext uri="{BB962C8B-B14F-4D97-AF65-F5344CB8AC3E}">
        <p14:creationId xmlns:p14="http://schemas.microsoft.com/office/powerpoint/2010/main" val="249251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UCM">
  <a:themeElements>
    <a:clrScheme name="UCM-20191227">
      <a:dk1>
        <a:srgbClr val="3B435F"/>
      </a:dk1>
      <a:lt1>
        <a:sysClr val="window" lastClr="FFFFFF"/>
      </a:lt1>
      <a:dk2>
        <a:srgbClr val="143CC8"/>
      </a:dk2>
      <a:lt2>
        <a:srgbClr val="00AEEF"/>
      </a:lt2>
      <a:accent1>
        <a:srgbClr val="6ED7B2"/>
      </a:accent1>
      <a:accent2>
        <a:srgbClr val="E4838E"/>
      </a:accent2>
      <a:accent3>
        <a:srgbClr val="945FFF"/>
      </a:accent3>
      <a:accent4>
        <a:srgbClr val="520044"/>
      </a:accent4>
      <a:accent5>
        <a:srgbClr val="F3F50D"/>
      </a:accent5>
      <a:accent6>
        <a:srgbClr val="EC644A"/>
      </a:accent6>
      <a:hlink>
        <a:srgbClr val="5200A7"/>
      </a:hlink>
      <a:folHlink>
        <a:srgbClr val="00B287"/>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hème UCM" id="{2E0B1597-0FF3-48DC-8BDB-02B2DBD1E3E7}" vid="{D6FE7A4D-ED5B-412D-9A4D-8BD7BA135816}"/>
    </a:ext>
  </a:extLst>
</a:theme>
</file>

<file path=ppt/theme/theme2.xml><?xml version="1.0" encoding="utf-8"?>
<a:theme xmlns:a="http://schemas.openxmlformats.org/drawingml/2006/main" name="1_Thème UCM">
  <a:themeElements>
    <a:clrScheme name="Personnalisé 1">
      <a:dk1>
        <a:sysClr val="windowText" lastClr="000000"/>
      </a:dk1>
      <a:lt1>
        <a:sysClr val="window" lastClr="FFFFFF"/>
      </a:lt1>
      <a:dk2>
        <a:srgbClr val="6F6F6F"/>
      </a:dk2>
      <a:lt2>
        <a:srgbClr val="C6C6C6"/>
      </a:lt2>
      <a:accent1>
        <a:srgbClr val="00AEEF"/>
      </a:accent1>
      <a:accent2>
        <a:srgbClr val="40C2F3"/>
      </a:accent2>
      <a:accent3>
        <a:srgbClr val="7FD6F7"/>
      </a:accent3>
      <a:accent4>
        <a:srgbClr val="BFEBFB"/>
      </a:accent4>
      <a:accent5>
        <a:srgbClr val="D9F3FD"/>
      </a:accent5>
      <a:accent6>
        <a:srgbClr val="EBF9FE"/>
      </a:accent6>
      <a:hlink>
        <a:srgbClr val="003F58"/>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hème UCM" id="{2E0B1597-0FF3-48DC-8BDB-02B2DBD1E3E7}" vid="{D6FE7A4D-ED5B-412D-9A4D-8BD7BA135816}"/>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 UCM</Template>
  <TotalTime>7568</TotalTime>
  <Words>1729</Words>
  <Application>Microsoft Office PowerPoint</Application>
  <PresentationFormat>Grand écran</PresentationFormat>
  <Paragraphs>165</Paragraphs>
  <Slides>18</Slides>
  <Notes>9</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18</vt:i4>
      </vt:variant>
    </vt:vector>
  </HeadingPairs>
  <TitlesOfParts>
    <vt:vector size="27" baseType="lpstr">
      <vt:lpstr>Arial</vt:lpstr>
      <vt:lpstr>Calibri</vt:lpstr>
      <vt:lpstr>Century Gothic</vt:lpstr>
      <vt:lpstr>Roboto</vt:lpstr>
      <vt:lpstr>Roboto Medium</vt:lpstr>
      <vt:lpstr>Rubik Medium</vt:lpstr>
      <vt:lpstr>Wingdings</vt:lpstr>
      <vt:lpstr>Thème UCM</vt:lpstr>
      <vt:lpstr>1_Thème UCM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MEUREE Marie</dc:creator>
  <cp:lastModifiedBy>CULOT Nathalie</cp:lastModifiedBy>
  <cp:revision>463</cp:revision>
  <dcterms:created xsi:type="dcterms:W3CDTF">2018-12-07T12:42:13Z</dcterms:created>
  <dcterms:modified xsi:type="dcterms:W3CDTF">2023-04-20T14:36:01Z</dcterms:modified>
</cp:coreProperties>
</file>