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  <p:sldMasterId id="2147483711" r:id="rId2"/>
    <p:sldMasterId id="2147483699" r:id="rId3"/>
    <p:sldMasterId id="2147483687" r:id="rId4"/>
    <p:sldMasterId id="2147483674" r:id="rId5"/>
  </p:sldMasterIdLst>
  <p:notesMasterIdLst>
    <p:notesMasterId r:id="rId21"/>
  </p:notesMasterIdLst>
  <p:handoutMasterIdLst>
    <p:handoutMasterId r:id="rId22"/>
  </p:handoutMasterIdLst>
  <p:sldIdLst>
    <p:sldId id="256" r:id="rId6"/>
    <p:sldId id="272" r:id="rId7"/>
    <p:sldId id="285" r:id="rId8"/>
    <p:sldId id="286" r:id="rId9"/>
    <p:sldId id="261" r:id="rId10"/>
    <p:sldId id="280" r:id="rId11"/>
    <p:sldId id="270" r:id="rId12"/>
    <p:sldId id="262" r:id="rId13"/>
    <p:sldId id="284" r:id="rId14"/>
    <p:sldId id="264" r:id="rId15"/>
    <p:sldId id="263" r:id="rId16"/>
    <p:sldId id="274" r:id="rId17"/>
    <p:sldId id="275" r:id="rId18"/>
    <p:sldId id="290" r:id="rId19"/>
    <p:sldId id="288" r:id="rId20"/>
  </p:sldIdLst>
  <p:sldSz cx="9144000" cy="6858000" type="screen4x3"/>
  <p:notesSz cx="6886575" cy="100187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2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775344488188977"/>
          <c:y val="2.7156249999999993E-2"/>
          <c:w val="0.88224655511811023"/>
          <c:h val="0.703063238188976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Feb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Feuil1!$B$2</c:f>
              <c:numCache>
                <c:formatCode>#,##0</c:formatCode>
                <c:ptCount val="1"/>
                <c:pt idx="0">
                  <c:v>911.19999999999982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0D-4C48-B441-2F3AF8C85210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Mar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Feuil1!$C$2</c:f>
              <c:numCache>
                <c:formatCode>#,##0</c:formatCode>
                <c:ptCount val="1"/>
                <c:pt idx="0">
                  <c:v>320.13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0D-4C48-B441-2F3AF8C85210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Apr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Feuil1!$D$2</c:f>
              <c:numCache>
                <c:formatCode>#,##0</c:formatCode>
                <c:ptCount val="1"/>
                <c:pt idx="0">
                  <c:v>1981.88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F0D-4C48-B441-2F3AF8C85210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May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hade val="51000"/>
                    <a:satMod val="130000"/>
                  </a:schemeClr>
                </a:gs>
                <a:gs pos="80000">
                  <a:schemeClr val="accent4">
                    <a:shade val="93000"/>
                    <a:satMod val="130000"/>
                  </a:schemeClr>
                </a:gs>
                <a:gs pos="100000">
                  <a:schemeClr val="accent4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Feuil1!$E$2</c:f>
              <c:numCache>
                <c:formatCode>#,##0</c:formatCode>
                <c:ptCount val="1"/>
                <c:pt idx="0">
                  <c:v>5612.76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F0D-4C48-B441-2F3AF8C85210}"/>
            </c:ext>
          </c:extLst>
        </c:ser>
        <c:ser>
          <c:idx val="4"/>
          <c:order val="4"/>
          <c:tx>
            <c:strRef>
              <c:f>Feuil1!$F$1</c:f>
              <c:strCache>
                <c:ptCount val="1"/>
                <c:pt idx="0">
                  <c:v>Jun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Feuil1!$F$2</c:f>
              <c:numCache>
                <c:formatCode>#,##0</c:formatCode>
                <c:ptCount val="1"/>
                <c:pt idx="0">
                  <c:v>1056.2199999999998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F0D-4C48-B441-2F3AF8C85210}"/>
            </c:ext>
          </c:extLst>
        </c:ser>
        <c:ser>
          <c:idx val="5"/>
          <c:order val="5"/>
          <c:tx>
            <c:strRef>
              <c:f>Feuil1!$G$1</c:f>
              <c:strCache>
                <c:ptCount val="1"/>
                <c:pt idx="0">
                  <c:v>Jul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Feuil1!$G$2</c:f>
              <c:numCache>
                <c:formatCode>#,##0</c:formatCode>
                <c:ptCount val="1"/>
                <c:pt idx="0">
                  <c:v>1990.4599999999996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F0D-4C48-B441-2F3AF8C85210}"/>
            </c:ext>
          </c:extLst>
        </c:ser>
        <c:ser>
          <c:idx val="6"/>
          <c:order val="6"/>
          <c:tx>
            <c:strRef>
              <c:f>Feuil1!$H$1</c:f>
              <c:strCache>
                <c:ptCount val="1"/>
                <c:pt idx="0">
                  <c:v>Aug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60000"/>
                    <a:shade val="51000"/>
                    <a:satMod val="130000"/>
                  </a:schemeClr>
                </a:gs>
                <a:gs pos="80000">
                  <a:schemeClr val="accent1">
                    <a:lumMod val="60000"/>
                    <a:shade val="93000"/>
                    <a:satMod val="130000"/>
                  </a:schemeClr>
                </a:gs>
                <a:gs pos="100000">
                  <a:schemeClr val="accent1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Feuil1!$H$2</c:f>
              <c:numCache>
                <c:formatCode>#,##0</c:formatCode>
                <c:ptCount val="1"/>
                <c:pt idx="0">
                  <c:v>279.67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F0D-4C48-B441-2F3AF8C85210}"/>
            </c:ext>
          </c:extLst>
        </c:ser>
        <c:ser>
          <c:idx val="7"/>
          <c:order val="7"/>
          <c:tx>
            <c:strRef>
              <c:f>Feuil1!$I$1</c:f>
              <c:strCache>
                <c:ptCount val="1"/>
                <c:pt idx="0">
                  <c:v>Sep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60000"/>
                    <a:shade val="51000"/>
                    <a:satMod val="130000"/>
                  </a:schemeClr>
                </a:gs>
                <a:gs pos="80000">
                  <a:schemeClr val="accent2">
                    <a:lumMod val="60000"/>
                    <a:shade val="93000"/>
                    <a:satMod val="130000"/>
                  </a:schemeClr>
                </a:gs>
                <a:gs pos="100000">
                  <a:schemeClr val="accent2">
                    <a:lumMod val="60000"/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cat>
            <c:strRef>
              <c:f>Feuil1!$A$2</c:f>
              <c:strCache>
                <c:ptCount val="1"/>
                <c:pt idx="0">
                  <c:v>Catégorie 1</c:v>
                </c:pt>
              </c:strCache>
            </c:strRef>
          </c:cat>
          <c:val>
            <c:numRef>
              <c:f>Feuil1!$I$2</c:f>
              <c:numCache>
                <c:formatCode>#,##0</c:formatCode>
                <c:ptCount val="1"/>
                <c:pt idx="0">
                  <c:v>2261.0899999999997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F0D-4C48-B441-2F3AF8C85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385056032"/>
        <c:axId val="51687152"/>
      </c:barChart>
      <c:catAx>
        <c:axId val="138505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1687152"/>
        <c:crosses val="autoZero"/>
        <c:auto val="1"/>
        <c:lblAlgn val="ctr"/>
        <c:lblOffset val="100"/>
        <c:noMultiLvlLbl val="0"/>
      </c:catAx>
      <c:valAx>
        <c:axId val="5168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38505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57" cy="502795"/>
          </a:xfrm>
          <a:prstGeom prst="rect">
            <a:avLst/>
          </a:prstGeom>
        </p:spPr>
        <p:txBody>
          <a:bodyPr vert="horz" lIns="84693" tIns="42346" rIns="84693" bIns="42346" rtlCol="0"/>
          <a:lstStyle>
            <a:lvl1pPr algn="l">
              <a:defRPr sz="11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00273" y="0"/>
            <a:ext cx="2984857" cy="502795"/>
          </a:xfrm>
          <a:prstGeom prst="rect">
            <a:avLst/>
          </a:prstGeom>
        </p:spPr>
        <p:txBody>
          <a:bodyPr vert="horz" lIns="84693" tIns="42346" rIns="84693" bIns="42346" rtlCol="0"/>
          <a:lstStyle>
            <a:lvl1pPr algn="r">
              <a:defRPr sz="1100"/>
            </a:lvl1pPr>
          </a:lstStyle>
          <a:p>
            <a:fld id="{D17579F2-7DDF-44A5-B57A-7A61BA14EEEF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1" y="9515919"/>
            <a:ext cx="2984857" cy="502795"/>
          </a:xfrm>
          <a:prstGeom prst="rect">
            <a:avLst/>
          </a:prstGeom>
        </p:spPr>
        <p:txBody>
          <a:bodyPr vert="horz" lIns="84693" tIns="42346" rIns="84693" bIns="42346" rtlCol="0" anchor="b"/>
          <a:lstStyle>
            <a:lvl1pPr algn="l">
              <a:defRPr sz="1100"/>
            </a:lvl1pPr>
          </a:lstStyle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00273" y="9515919"/>
            <a:ext cx="2984857" cy="502795"/>
          </a:xfrm>
          <a:prstGeom prst="rect">
            <a:avLst/>
          </a:prstGeom>
        </p:spPr>
        <p:txBody>
          <a:bodyPr vert="horz" lIns="84693" tIns="42346" rIns="84693" bIns="42346" rtlCol="0" anchor="b"/>
          <a:lstStyle>
            <a:lvl1pPr algn="r">
              <a:defRPr sz="1100"/>
            </a:lvl1pPr>
          </a:lstStyle>
          <a:p>
            <a:fld id="{AA9B16E1-8A4D-43F6-9108-95A61B3125F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19992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00488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4DF38-419B-7A49-A2BE-0B33C4C0ECDB}" type="datetimeFigureOut">
              <a:rPr lang="fr-FR" smtClean="0"/>
              <a:t>01/10/2024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89038" y="1252538"/>
            <a:ext cx="4508500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8975" y="4821238"/>
            <a:ext cx="5508625" cy="39449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00488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728F72-002A-7C42-99FB-0D392C7E43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6103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1de95a381e3_0_2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1de95a381e3_0_2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87e03b98cc_0_2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87e03b98cc_0_2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fr-BE" sz="1400" strike="noStrike">
                <a:solidFill>
                  <a:srgbClr val="3F3F3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BE" dirty="0"/>
              <a:t>www.restor.be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58F9122D-A1F5-42D6-8379-1BD251A9995E}" type="slidenum">
              <a:rPr lang="fr-BE" sz="1400" b="1" strike="noStrike" smtClean="0">
                <a:solidFill>
                  <a:srgbClr val="FFFFFF"/>
                </a:solidFill>
                <a:latin typeface="Tw Cen MT"/>
              </a:rPr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669" y="917292"/>
            <a:ext cx="584680" cy="582341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8574" y="230175"/>
            <a:ext cx="1247775" cy="5823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subTitle"/>
          </p:nvPr>
        </p:nvSpPr>
        <p:spPr>
          <a:xfrm>
            <a:off x="2362320" y="4038480"/>
            <a:ext cx="6476760" cy="84769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69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endParaRPr/>
          </a:p>
        </p:txBody>
      </p:sp>
      <p:pic>
        <p:nvPicPr>
          <p:cNvPr id="85" name="Image 84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86" name="Image 85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1_Title 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452550" y="548633"/>
            <a:ext cx="8238900" cy="74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Fira Sans Extra Condensed"/>
              <a:buNone/>
              <a:defRPr sz="2400" b="1">
                <a:solidFill>
                  <a:schemeClr val="dk1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10464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40770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3702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57029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44850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010254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7265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272403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54932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53991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85942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34164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21242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6847653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706161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178950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59683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6439309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6331521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8106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195676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868720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557992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959391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157575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109920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19331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4451682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814661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71054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2842539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222224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7725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2978004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795167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451900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118824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754779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912832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42323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894109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5579649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803312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16413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8363494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362320" y="4038480"/>
            <a:ext cx="6476760" cy="182844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636408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609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ustomShape 1"/>
          <p:cNvSpPr/>
          <p:nvPr/>
        </p:nvSpPr>
        <p:spPr>
          <a:xfrm>
            <a:off x="0" y="1234440"/>
            <a:ext cx="9143640" cy="319680"/>
          </a:xfrm>
          <a:prstGeom prst="rect">
            <a:avLst/>
          </a:prstGeom>
          <a:solidFill>
            <a:srgbClr val="FFFFFF"/>
          </a:solidFill>
          <a:ln w="50760">
            <a:noFil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6" name="CustomShape 2"/>
          <p:cNvSpPr/>
          <p:nvPr/>
        </p:nvSpPr>
        <p:spPr>
          <a:xfrm>
            <a:off x="0" y="1280160"/>
            <a:ext cx="533160" cy="2282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760">
            <a:noFil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7" name="CustomShape 3"/>
          <p:cNvSpPr/>
          <p:nvPr/>
        </p:nvSpPr>
        <p:spPr>
          <a:xfrm>
            <a:off x="590400" y="1280160"/>
            <a:ext cx="8553240" cy="2282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760">
            <a:noFill/>
          </a:ln>
          <a:effectLst>
            <a:outerShdw blurRad="38100" dist="30000" dir="5400000" rotWithShape="0">
              <a:srgbClr val="000000">
                <a:alpha val="4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8" name="PlaceHolder 4"/>
          <p:cNvSpPr>
            <a:spLocks noGrp="1"/>
          </p:cNvSpPr>
          <p:nvPr>
            <p:ph type="title"/>
          </p:nvPr>
        </p:nvSpPr>
        <p:spPr>
          <a:xfrm>
            <a:off x="612720" y="228600"/>
            <a:ext cx="8152920" cy="99036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400" strike="noStrike">
                <a:solidFill>
                  <a:srgbClr val="3F3F3F"/>
                </a:solidFill>
                <a:latin typeface="Tw Cen MT"/>
              </a:rPr>
              <a:t>Cliquez pour éditer le format du texte-titreCliquez pour modifier le style du titre</a:t>
            </a:r>
            <a:endParaRPr/>
          </a:p>
        </p:txBody>
      </p:sp>
      <p:sp>
        <p:nvSpPr>
          <p:cNvPr id="49" name="PlaceHolder 5"/>
          <p:cNvSpPr>
            <a:spLocks noGrp="1"/>
          </p:cNvSpPr>
          <p:nvPr>
            <p:ph type="dt"/>
          </p:nvPr>
        </p:nvSpPr>
        <p:spPr>
          <a:xfrm>
            <a:off x="6095880" y="6248520"/>
            <a:ext cx="2666520" cy="36468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BE" sz="1400" strike="noStrike">
                <a:solidFill>
                  <a:srgbClr val="3F3F3F"/>
                </a:solidFill>
                <a:latin typeface="Tw Cen MT"/>
              </a:rPr>
              <a:t>26/11/14</a:t>
            </a:r>
            <a:endParaRPr/>
          </a:p>
        </p:txBody>
      </p:sp>
      <p:sp>
        <p:nvSpPr>
          <p:cNvPr id="50" name="PlaceHolder 6"/>
          <p:cNvSpPr>
            <a:spLocks noGrp="1"/>
          </p:cNvSpPr>
          <p:nvPr>
            <p:ph type="ftr"/>
          </p:nvPr>
        </p:nvSpPr>
        <p:spPr>
          <a:xfrm>
            <a:off x="609480" y="6248160"/>
            <a:ext cx="5420880" cy="36468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endParaRPr/>
          </a:p>
        </p:txBody>
      </p:sp>
      <p:sp>
        <p:nvSpPr>
          <p:cNvPr id="51" name="PlaceHolder 7"/>
          <p:cNvSpPr>
            <a:spLocks noGrp="1"/>
          </p:cNvSpPr>
          <p:nvPr>
            <p:ph type="sldNum"/>
          </p:nvPr>
        </p:nvSpPr>
        <p:spPr>
          <a:xfrm>
            <a:off x="0" y="1272240"/>
            <a:ext cx="533160" cy="24408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fld id="{58F9122D-A1F5-42D6-8379-1BD251A9995E}" type="slidenum">
              <a:rPr lang="fr-BE" sz="1400" b="1" strike="noStrike">
                <a:solidFill>
                  <a:srgbClr val="FFFFFF"/>
                </a:solidFill>
                <a:latin typeface="Tw Cen MT"/>
              </a:rPr>
              <a:t>‹N°›</a:t>
            </a:fld>
            <a:endParaRPr/>
          </a:p>
        </p:txBody>
      </p:sp>
      <p:sp>
        <p:nvSpPr>
          <p:cNvPr id="52" name="PlaceHolder 8"/>
          <p:cNvSpPr>
            <a:spLocks noGrp="1"/>
          </p:cNvSpPr>
          <p:nvPr>
            <p:ph type="body"/>
          </p:nvPr>
        </p:nvSpPr>
        <p:spPr>
          <a:xfrm>
            <a:off x="612720" y="1600200"/>
            <a:ext cx="8152920" cy="449532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buSzPct val="45000"/>
              <a:buFont typeface="StarSymbol"/>
              <a:buChar char=""/>
            </a:pPr>
            <a:r>
              <a:rPr lang="fr-FR" sz="2900" strike="noStrike">
                <a:solidFill>
                  <a:srgbClr val="000000"/>
                </a:solidFill>
                <a:latin typeface="Tw Cen MT"/>
              </a:rPr>
              <a:t>Cliquez pour éditer le format du plan de texte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fr-FR" sz="2900" strike="noStrike">
                <a:solidFill>
                  <a:srgbClr val="000000"/>
                </a:solidFill>
                <a:latin typeface="Tw Cen MT"/>
              </a:rPr>
              <a:t>Second niveau de plan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fr-FR" sz="2900" strike="noStrike">
                <a:solidFill>
                  <a:srgbClr val="000000"/>
                </a:solidFill>
                <a:latin typeface="Tw Cen MT"/>
              </a:rPr>
              <a:t>Troisième niveau de plan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fr-FR" sz="2900" strike="noStrike">
                <a:solidFill>
                  <a:srgbClr val="000000"/>
                </a:solidFill>
                <a:latin typeface="Tw Cen MT"/>
              </a:rPr>
              <a:t>Quatrième niveau de plan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fr-FR" sz="2900" strike="noStrike">
                <a:solidFill>
                  <a:srgbClr val="000000"/>
                </a:solidFill>
                <a:latin typeface="Tw Cen MT"/>
              </a:rPr>
              <a:t>Cinquième niveau de plan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fr-FR" sz="2900" strike="noStrike">
                <a:solidFill>
                  <a:srgbClr val="000000"/>
                </a:solidFill>
                <a:latin typeface="Tw Cen MT"/>
              </a:rPr>
              <a:t>Sixième niveau de plan</a:t>
            </a:r>
            <a:endParaRPr/>
          </a:p>
          <a:p>
            <a:pPr>
              <a:lnSpc>
                <a:spcPct val="100000"/>
              </a:lnSpc>
              <a:buSzPct val="60000"/>
              <a:buFont typeface="Wingdings" charset="2"/>
              <a:buChar char=""/>
            </a:pPr>
            <a:r>
              <a:rPr lang="fr-FR" sz="2900" strike="noStrike">
                <a:solidFill>
                  <a:srgbClr val="000000"/>
                </a:solidFill>
                <a:latin typeface="Tw Cen MT"/>
              </a:rPr>
              <a:t>Septième niveau de planCliquez pour modifier les styles du texte du masque</a:t>
            </a:r>
            <a:endParaRPr/>
          </a:p>
          <a:p>
            <a:pPr lvl="1">
              <a:lnSpc>
                <a:spcPct val="100000"/>
              </a:lnSpc>
              <a:buSzPct val="70000"/>
              <a:buFont typeface="Wingdings 2" charset="2"/>
              <a:buChar char=""/>
            </a:pPr>
            <a:r>
              <a:rPr lang="fr-FR" sz="2600" strike="noStrike">
                <a:solidFill>
                  <a:srgbClr val="000000"/>
                </a:solidFill>
                <a:latin typeface="Tw Cen MT"/>
              </a:rPr>
              <a:t>Deuxième niveau</a:t>
            </a:r>
            <a:endParaRPr/>
          </a:p>
          <a:p>
            <a:pPr lvl="2">
              <a:lnSpc>
                <a:spcPct val="100000"/>
              </a:lnSpc>
              <a:buSzPct val="75000"/>
              <a:buFont typeface="Wingdings" charset="2"/>
              <a:buChar char=""/>
            </a:pPr>
            <a:r>
              <a:rPr lang="fr-FR" sz="2300" strike="noStrike">
                <a:solidFill>
                  <a:srgbClr val="000000"/>
                </a:solidFill>
                <a:latin typeface="Tw Cen MT"/>
              </a:rPr>
              <a:t>Troisième niveau</a:t>
            </a:r>
            <a:endParaRPr/>
          </a:p>
          <a:p>
            <a:pPr lvl="3">
              <a:lnSpc>
                <a:spcPct val="100000"/>
              </a:lnSpc>
              <a:buSzPct val="75000"/>
              <a:buFont typeface="Wingdings" charset="2"/>
              <a:buChar char=""/>
            </a:pPr>
            <a:r>
              <a:rPr lang="fr-FR" sz="2000" strike="noStrike">
                <a:solidFill>
                  <a:srgbClr val="000000"/>
                </a:solidFill>
                <a:latin typeface="Tw Cen MT"/>
              </a:rPr>
              <a:t>Quatrième niveau</a:t>
            </a:r>
            <a:endParaRPr/>
          </a:p>
          <a:p>
            <a:pPr lvl="4">
              <a:lnSpc>
                <a:spcPct val="100000"/>
              </a:lnSpc>
              <a:buSzPct val="65000"/>
              <a:buFont typeface="Wingdings" charset="2"/>
              <a:buChar char=""/>
            </a:pPr>
            <a:r>
              <a:rPr lang="fr-FR" sz="2000" strike="noStrike">
                <a:solidFill>
                  <a:srgbClr val="000000"/>
                </a:solidFill>
                <a:latin typeface="Tw Cen MT"/>
              </a:rPr>
              <a:t>Cinquième niveau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72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1609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836018-11F4-4119-A417-6FFF5F6803B3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3DE3E2-E53B-4F4F-A96C-3EA16447C496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703293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1609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F6B1F-E72E-4901-B7A8-7E3B6249CDD0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2892EE-E1B2-40D5-8188-9BC87474291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51741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609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14CD3-E9DB-41D4-9702-7D84AB6BD3F6}" type="datetimeFigureOut">
              <a:rPr lang="fr-BE" smtClean="0"/>
              <a:t>01-10-24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5E21DB-324C-4249-BE66-FB08F3780A2B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00843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alpha val="16091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BE" sz="2000" strike="noStrike">
                <a:solidFill>
                  <a:srgbClr val="FFFFFF"/>
                </a:solidFill>
                <a:latin typeface="Tw Cen MT"/>
              </a:rPr>
              <a:t>26/11/14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lnSpc>
                <a:spcPct val="100000"/>
              </a:lnSpc>
            </a:pPr>
            <a:fld id="{45D3719F-3286-431D-9703-8E775AED1775}" type="slidenum">
              <a:rPr lang="fr-BE" sz="1400" b="1" strike="noStrike" smtClean="0">
                <a:solidFill>
                  <a:srgbClr val="FFF39D"/>
                </a:solidFill>
                <a:latin typeface="Tw Cen MT"/>
              </a:rPr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8839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2362320" y="4038480"/>
            <a:ext cx="6476760" cy="182844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>
              <a:lnSpc>
                <a:spcPct val="100000"/>
              </a:lnSpc>
            </a:pPr>
            <a:r>
              <a:rPr lang="fr-FR" sz="4400" b="1" strike="noStrike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Ressourcerie </a:t>
            </a:r>
            <a:r>
              <a:rPr lang="fr-FR" sz="4400" b="1" strike="noStrike" dirty="0" err="1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Restor</a:t>
            </a:r>
            <a:endParaRPr lang="fr-FR" sz="4400" b="1" strike="noStrike" dirty="0">
              <a:solidFill>
                <a:schemeClr val="bg2">
                  <a:lumMod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lnSpc>
                <a:spcPct val="100000"/>
              </a:lnSpc>
            </a:pPr>
            <a:r>
              <a:rPr lang="fr-FR" sz="3200" b="1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Rappel</a:t>
            </a:r>
            <a:r>
              <a:rPr lang="fr-FR" sz="4400" b="1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FR" sz="2800" b="1" strike="noStrike" dirty="0" err="1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s.c.r.l</a:t>
            </a:r>
            <a:r>
              <a:rPr lang="fr-FR" sz="2800" b="1" strike="noStrike" dirty="0">
                <a:solidFill>
                  <a:schemeClr val="bg2">
                    <a:lumMod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</a:t>
            </a:r>
            <a:endParaRPr b="1" dirty="0">
              <a:solidFill>
                <a:schemeClr val="bg2">
                  <a:lumMod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8" name="TextShape 2"/>
          <p:cNvSpPr txBox="1"/>
          <p:nvPr/>
        </p:nvSpPr>
        <p:spPr>
          <a:xfrm>
            <a:off x="2362320" y="6050160"/>
            <a:ext cx="6705360" cy="68544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fr-BE" sz="2400" b="1" strike="noStrike" dirty="0">
                <a:solidFill>
                  <a:srgbClr val="F2F2F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www.restor.be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354" y="6029128"/>
            <a:ext cx="709308" cy="7064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DFA28F3-310B-6E73-EF8A-27878EC1BF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5347" y="1287670"/>
            <a:ext cx="5093306" cy="2141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242810" y="238540"/>
            <a:ext cx="865838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400" b="1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Economie : d</a:t>
            </a:r>
            <a:r>
              <a:rPr lang="fr-FR" sz="34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urable . sociale . circulaire</a:t>
            </a:r>
            <a:endParaRPr sz="3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612720" y="1600200"/>
            <a:ext cx="8152920" cy="48006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 lvl="0"/>
            <a:endParaRPr lang="fr-BE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Economique : stable . emploi durable . local.</a:t>
            </a:r>
          </a:p>
          <a:p>
            <a:pPr lvl="0"/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Social 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89% du personnel à l’origine éloignés du marché de l’emploi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Vente de biens de qualité à un prix avantageux. Pour tous.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Travail formatif</a:t>
            </a:r>
          </a:p>
          <a:p>
            <a:pPr marL="263525" lvl="0"/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Environnemental 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des tonnes de déchets qui trouvent une seconde vie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 service de réparation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80 panneaux solaires . Eau de pluie . Chaudière biomasse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Wingdings" panose="05000000000000000000" pitchFamily="2" charset="2"/>
              </a:rPr>
              <a:t> </a:t>
            </a: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ECONOMIE TRES CIRCULAIRE </a:t>
            </a:r>
          </a:p>
        </p:txBody>
      </p:sp>
      <p:sp>
        <p:nvSpPr>
          <p:cNvPr id="95" name="CustomShape 3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 dirty="0">
                <a:solidFill>
                  <a:srgbClr val="000000"/>
                </a:solidFill>
                <a:latin typeface="Tw Cen MT"/>
              </a:rPr>
              <a:t>www.restor.be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26936605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/>
          <p:nvPr/>
        </p:nvSpPr>
        <p:spPr>
          <a:xfrm>
            <a:off x="891838" y="4071425"/>
            <a:ext cx="1288200" cy="1288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2" name="Google Shape;132;p17"/>
          <p:cNvSpPr txBox="1">
            <a:spLocks noGrp="1"/>
          </p:cNvSpPr>
          <p:nvPr>
            <p:ph type="title"/>
          </p:nvPr>
        </p:nvSpPr>
        <p:spPr>
          <a:xfrm>
            <a:off x="370749" y="347831"/>
            <a:ext cx="8238900" cy="561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  <p:sp>
        <p:nvSpPr>
          <p:cNvPr id="134" name="Google Shape;134;p17"/>
          <p:cNvSpPr txBox="1"/>
          <p:nvPr/>
        </p:nvSpPr>
        <p:spPr>
          <a:xfrm>
            <a:off x="3988995" y="2491267"/>
            <a:ext cx="1187700" cy="9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Genappe</a:t>
            </a:r>
            <a:endParaRPr lang="en"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algn="ctr">
              <a:buClr>
                <a:srgbClr val="000000"/>
              </a:buClr>
              <a:buSzPts val="1100"/>
            </a:pPr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Label </a:t>
            </a:r>
            <a:r>
              <a:rPr lang="en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Recup</a:t>
            </a:r>
            <a:endParaRPr lang="en"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algn="ctr">
              <a:buClr>
                <a:srgbClr val="000000"/>
              </a:buClr>
              <a:buSzPts val="1100"/>
            </a:pPr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Label </a:t>
            </a:r>
            <a:r>
              <a:rPr lang="en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Electrorev</a:t>
            </a:r>
            <a:endParaRPr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3988983" y="2167031"/>
            <a:ext cx="11877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sz="16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Magasin</a:t>
            </a:r>
            <a:r>
              <a:rPr lang="en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(1)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6" name="Google Shape;136;p17"/>
          <p:cNvSpPr txBox="1"/>
          <p:nvPr/>
        </p:nvSpPr>
        <p:spPr>
          <a:xfrm>
            <a:off x="5512347" y="4374904"/>
            <a:ext cx="1187700" cy="9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Fusion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4500 m2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11 communes CPC</a:t>
            </a:r>
            <a:endParaRPr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7" name="Google Shape;137;p17"/>
          <p:cNvSpPr txBox="1"/>
          <p:nvPr/>
        </p:nvSpPr>
        <p:spPr>
          <a:xfrm>
            <a:off x="5512335" y="4050669"/>
            <a:ext cx="11877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Centre de Tri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8" name="Google Shape;138;p17"/>
          <p:cNvSpPr txBox="1"/>
          <p:nvPr/>
        </p:nvSpPr>
        <p:spPr>
          <a:xfrm>
            <a:off x="7035699" y="2491304"/>
            <a:ext cx="1187700" cy="9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endParaRPr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39" name="Google Shape;139;p17"/>
          <p:cNvSpPr txBox="1"/>
          <p:nvPr/>
        </p:nvSpPr>
        <p:spPr>
          <a:xfrm>
            <a:off x="7035687" y="2167069"/>
            <a:ext cx="11877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sz="1600" dirty="0" err="1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Magasin</a:t>
            </a:r>
            <a:r>
              <a:rPr lang="en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(2)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0" name="Google Shape;140;p17"/>
          <p:cNvSpPr txBox="1"/>
          <p:nvPr/>
        </p:nvSpPr>
        <p:spPr>
          <a:xfrm>
            <a:off x="942278" y="2167069"/>
            <a:ext cx="11877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ASBL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942291" y="2491304"/>
            <a:ext cx="1187700" cy="9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nl-BE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I.S.P.</a:t>
            </a:r>
          </a:p>
          <a:p>
            <a:pPr algn="ctr"/>
            <a:endParaRPr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2465643" y="4377592"/>
            <a:ext cx="1187700" cy="9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E.I.</a:t>
            </a:r>
            <a:b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RECUPEL</a:t>
            </a:r>
          </a:p>
          <a:p>
            <a:pPr algn="ctr"/>
            <a:r>
              <a:rPr lang="en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InBW</a:t>
            </a:r>
            <a:b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Province DEEE</a:t>
            </a:r>
            <a:endParaRPr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3" name="Google Shape;143;p17"/>
          <p:cNvSpPr txBox="1"/>
          <p:nvPr/>
        </p:nvSpPr>
        <p:spPr>
          <a:xfrm>
            <a:off x="2465630" y="4053356"/>
            <a:ext cx="1187700" cy="3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algn="ctr"/>
            <a:r>
              <a:rPr lang="en" sz="1600" dirty="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SCRL FS</a:t>
            </a:r>
            <a:endParaRPr sz="1600" dirty="0">
              <a:solidFill>
                <a:schemeClr val="dk1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44" name="Google Shape;144;p17"/>
          <p:cNvSpPr/>
          <p:nvPr/>
        </p:nvSpPr>
        <p:spPr>
          <a:xfrm>
            <a:off x="960585" y="4140025"/>
            <a:ext cx="1151100" cy="11511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5" name="Google Shape;145;p17"/>
          <p:cNvSpPr/>
          <p:nvPr/>
        </p:nvSpPr>
        <p:spPr>
          <a:xfrm>
            <a:off x="3938713" y="4071425"/>
            <a:ext cx="1288200" cy="1288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6" name="Google Shape;146;p17"/>
          <p:cNvSpPr/>
          <p:nvPr/>
        </p:nvSpPr>
        <p:spPr>
          <a:xfrm>
            <a:off x="6985475" y="4071425"/>
            <a:ext cx="1288200" cy="1288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7" name="Google Shape;147;p17"/>
          <p:cNvSpPr/>
          <p:nvPr/>
        </p:nvSpPr>
        <p:spPr>
          <a:xfrm>
            <a:off x="2415375" y="2169788"/>
            <a:ext cx="1288200" cy="1288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8" name="Google Shape;148;p17"/>
          <p:cNvSpPr/>
          <p:nvPr/>
        </p:nvSpPr>
        <p:spPr>
          <a:xfrm>
            <a:off x="5462063" y="2169788"/>
            <a:ext cx="1288200" cy="1288200"/>
          </a:xfrm>
          <a:prstGeom prst="ellipse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149" name="Google Shape;149;p17"/>
          <p:cNvCxnSpPr>
            <a:stCxn id="145" idx="2"/>
            <a:endCxn id="147" idx="6"/>
          </p:cNvCxnSpPr>
          <p:nvPr/>
        </p:nvCxnSpPr>
        <p:spPr>
          <a:xfrm rot="10800000">
            <a:off x="3703513" y="2813825"/>
            <a:ext cx="235200" cy="1901700"/>
          </a:xfrm>
          <a:prstGeom prst="bentConnector3">
            <a:avLst>
              <a:gd name="adj1" fmla="val 4998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0" name="Google Shape;150;p17"/>
          <p:cNvCxnSpPr>
            <a:stCxn id="131" idx="6"/>
            <a:endCxn id="147" idx="2"/>
          </p:cNvCxnSpPr>
          <p:nvPr/>
        </p:nvCxnSpPr>
        <p:spPr>
          <a:xfrm rot="10800000" flipH="1">
            <a:off x="2180038" y="2813825"/>
            <a:ext cx="235200" cy="1901700"/>
          </a:xfrm>
          <a:prstGeom prst="bentConnector3">
            <a:avLst>
              <a:gd name="adj1" fmla="val 5002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1" name="Google Shape;151;p17"/>
          <p:cNvCxnSpPr>
            <a:stCxn id="145" idx="6"/>
            <a:endCxn id="148" idx="2"/>
          </p:cNvCxnSpPr>
          <p:nvPr/>
        </p:nvCxnSpPr>
        <p:spPr>
          <a:xfrm rot="10800000" flipH="1">
            <a:off x="5226913" y="2813825"/>
            <a:ext cx="235200" cy="1901700"/>
          </a:xfrm>
          <a:prstGeom prst="bentConnector3">
            <a:avLst>
              <a:gd name="adj1" fmla="val 4998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2" name="Google Shape;152;p17"/>
          <p:cNvCxnSpPr>
            <a:stCxn id="148" idx="6"/>
            <a:endCxn id="146" idx="2"/>
          </p:cNvCxnSpPr>
          <p:nvPr/>
        </p:nvCxnSpPr>
        <p:spPr>
          <a:xfrm>
            <a:off x="6750263" y="2813888"/>
            <a:ext cx="235200" cy="1901700"/>
          </a:xfrm>
          <a:prstGeom prst="bentConnector3">
            <a:avLst>
              <a:gd name="adj1" fmla="val 50003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53" name="Google Shape;153;p17"/>
          <p:cNvSpPr/>
          <p:nvPr/>
        </p:nvSpPr>
        <p:spPr>
          <a:xfrm>
            <a:off x="1081675" y="4284983"/>
            <a:ext cx="887037" cy="865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2001</a:t>
            </a:r>
            <a:endParaRPr sz="1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4" name="Google Shape;154;p17"/>
          <p:cNvSpPr/>
          <p:nvPr/>
        </p:nvSpPr>
        <p:spPr>
          <a:xfrm>
            <a:off x="4007289" y="4140025"/>
            <a:ext cx="1151100" cy="11511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5" name="Google Shape;155;p17"/>
          <p:cNvSpPr/>
          <p:nvPr/>
        </p:nvSpPr>
        <p:spPr>
          <a:xfrm>
            <a:off x="4150075" y="4282825"/>
            <a:ext cx="865500" cy="865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6" name="Google Shape;156;p17"/>
          <p:cNvSpPr/>
          <p:nvPr/>
        </p:nvSpPr>
        <p:spPr>
          <a:xfrm>
            <a:off x="7053993" y="4140025"/>
            <a:ext cx="1151100" cy="11511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58" name="Google Shape;158;p17"/>
          <p:cNvSpPr/>
          <p:nvPr/>
        </p:nvSpPr>
        <p:spPr>
          <a:xfrm>
            <a:off x="2483937" y="2238350"/>
            <a:ext cx="1151100" cy="11511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 dirty="0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60" name="Google Shape;160;p17"/>
          <p:cNvSpPr/>
          <p:nvPr/>
        </p:nvSpPr>
        <p:spPr>
          <a:xfrm>
            <a:off x="5530641" y="2238350"/>
            <a:ext cx="1151100" cy="11511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en">
                <a:latin typeface="Montserrat Medium"/>
                <a:ea typeface="Montserrat Medium"/>
                <a:cs typeface="Montserrat Medium"/>
                <a:sym typeface="Montserrat Medium"/>
              </a:rPr>
              <a:t> </a:t>
            </a:r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5" name="Google Shape;235;p17"/>
          <p:cNvSpPr/>
          <p:nvPr/>
        </p:nvSpPr>
        <p:spPr>
          <a:xfrm>
            <a:off x="1390304" y="3283342"/>
            <a:ext cx="291300" cy="29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6" name="Google Shape;236;p17"/>
          <p:cNvSpPr/>
          <p:nvPr/>
        </p:nvSpPr>
        <p:spPr>
          <a:xfrm>
            <a:off x="4437167" y="3283342"/>
            <a:ext cx="291300" cy="29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7" name="Google Shape;237;p17"/>
          <p:cNvSpPr/>
          <p:nvPr/>
        </p:nvSpPr>
        <p:spPr>
          <a:xfrm>
            <a:off x="7483867" y="3283342"/>
            <a:ext cx="291300" cy="29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8" name="Google Shape;238;p17"/>
          <p:cNvSpPr/>
          <p:nvPr/>
        </p:nvSpPr>
        <p:spPr>
          <a:xfrm>
            <a:off x="2913729" y="3783079"/>
            <a:ext cx="291300" cy="29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39" name="Google Shape;239;p17"/>
          <p:cNvSpPr/>
          <p:nvPr/>
        </p:nvSpPr>
        <p:spPr>
          <a:xfrm>
            <a:off x="5960554" y="3783079"/>
            <a:ext cx="291300" cy="291300"/>
          </a:xfrm>
          <a:prstGeom prst="ellipse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cxnSp>
        <p:nvCxnSpPr>
          <p:cNvPr id="240" name="Google Shape;240;p17"/>
          <p:cNvCxnSpPr>
            <a:stCxn id="131" idx="0"/>
            <a:endCxn id="235" idx="4"/>
          </p:cNvCxnSpPr>
          <p:nvPr/>
        </p:nvCxnSpPr>
        <p:spPr>
          <a:xfrm rot="10800000">
            <a:off x="1535938" y="3574625"/>
            <a:ext cx="0" cy="496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1" name="Google Shape;241;p17"/>
          <p:cNvCxnSpPr>
            <a:stCxn id="238" idx="0"/>
            <a:endCxn id="147" idx="4"/>
          </p:cNvCxnSpPr>
          <p:nvPr/>
        </p:nvCxnSpPr>
        <p:spPr>
          <a:xfrm rot="10800000">
            <a:off x="3059379" y="3457879"/>
            <a:ext cx="0" cy="32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2" name="Google Shape;242;p17"/>
          <p:cNvCxnSpPr>
            <a:stCxn id="145" idx="0"/>
            <a:endCxn id="236" idx="4"/>
          </p:cNvCxnSpPr>
          <p:nvPr/>
        </p:nvCxnSpPr>
        <p:spPr>
          <a:xfrm rot="10800000">
            <a:off x="4582813" y="3574625"/>
            <a:ext cx="0" cy="496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3" name="Google Shape;243;p17"/>
          <p:cNvCxnSpPr>
            <a:stCxn id="239" idx="0"/>
            <a:endCxn id="148" idx="4"/>
          </p:cNvCxnSpPr>
          <p:nvPr/>
        </p:nvCxnSpPr>
        <p:spPr>
          <a:xfrm rot="10800000">
            <a:off x="6106204" y="3457879"/>
            <a:ext cx="0" cy="325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cxnSp>
        <p:nvCxnSpPr>
          <p:cNvPr id="244" name="Google Shape;244;p17"/>
          <p:cNvCxnSpPr>
            <a:stCxn id="237" idx="4"/>
            <a:endCxn id="146" idx="0"/>
          </p:cNvCxnSpPr>
          <p:nvPr/>
        </p:nvCxnSpPr>
        <p:spPr>
          <a:xfrm>
            <a:off x="7629517" y="3574642"/>
            <a:ext cx="0" cy="4968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dot"/>
            <a:round/>
            <a:headEnd type="none" w="med" len="med"/>
            <a:tailEnd type="none" w="med" len="med"/>
          </a:ln>
        </p:spPr>
      </p:cxnSp>
      <p:sp>
        <p:nvSpPr>
          <p:cNvPr id="245" name="Google Shape;245;p17"/>
          <p:cNvSpPr/>
          <p:nvPr/>
        </p:nvSpPr>
        <p:spPr>
          <a:xfrm rot="10800000" flipH="1">
            <a:off x="3723288" y="3759075"/>
            <a:ext cx="195600" cy="2526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6" name="Google Shape;246;p17"/>
          <p:cNvSpPr/>
          <p:nvPr/>
        </p:nvSpPr>
        <p:spPr>
          <a:xfrm>
            <a:off x="2199863" y="3346013"/>
            <a:ext cx="195600" cy="2526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7" name="Google Shape;247;p17"/>
          <p:cNvSpPr/>
          <p:nvPr/>
        </p:nvSpPr>
        <p:spPr>
          <a:xfrm>
            <a:off x="5246700" y="3346013"/>
            <a:ext cx="195600" cy="2526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48" name="Google Shape;248;p17"/>
          <p:cNvSpPr/>
          <p:nvPr/>
        </p:nvSpPr>
        <p:spPr>
          <a:xfrm rot="10800000" flipH="1">
            <a:off x="6770050" y="3759075"/>
            <a:ext cx="195600" cy="252600"/>
          </a:xfrm>
          <a:prstGeom prst="triangle">
            <a:avLst>
              <a:gd name="adj" fmla="val 5000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endParaRPr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2" name="Google Shape;153;p17">
            <a:extLst>
              <a:ext uri="{FF2B5EF4-FFF2-40B4-BE49-F238E27FC236}">
                <a16:creationId xmlns:a16="http://schemas.microsoft.com/office/drawing/2014/main" id="{389BDB22-B9FA-1D37-C9EB-AAB2B4AD835A}"/>
              </a:ext>
            </a:extLst>
          </p:cNvPr>
          <p:cNvSpPr/>
          <p:nvPr/>
        </p:nvSpPr>
        <p:spPr>
          <a:xfrm>
            <a:off x="2620515" y="2387546"/>
            <a:ext cx="887037" cy="865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2003</a:t>
            </a:r>
            <a:endParaRPr sz="1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4" name="Google Shape;153;p17">
            <a:extLst>
              <a:ext uri="{FF2B5EF4-FFF2-40B4-BE49-F238E27FC236}">
                <a16:creationId xmlns:a16="http://schemas.microsoft.com/office/drawing/2014/main" id="{462C31E1-0F47-B3A7-86B5-618121704676}"/>
              </a:ext>
            </a:extLst>
          </p:cNvPr>
          <p:cNvSpPr/>
          <p:nvPr/>
        </p:nvSpPr>
        <p:spPr>
          <a:xfrm>
            <a:off x="4139269" y="4265160"/>
            <a:ext cx="887037" cy="865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20082013</a:t>
            </a:r>
            <a:endParaRPr sz="1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" name="Google Shape;153;p17">
            <a:extLst>
              <a:ext uri="{FF2B5EF4-FFF2-40B4-BE49-F238E27FC236}">
                <a16:creationId xmlns:a16="http://schemas.microsoft.com/office/drawing/2014/main" id="{333A5C77-956D-FB8E-AF44-E3F467BF1636}"/>
              </a:ext>
            </a:extLst>
          </p:cNvPr>
          <p:cNvSpPr/>
          <p:nvPr/>
        </p:nvSpPr>
        <p:spPr>
          <a:xfrm>
            <a:off x="5662644" y="2381075"/>
            <a:ext cx="887037" cy="865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2017</a:t>
            </a:r>
            <a:b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2020</a:t>
            </a:r>
            <a:endParaRPr sz="1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" name="Google Shape;153;p17">
            <a:extLst>
              <a:ext uri="{FF2B5EF4-FFF2-40B4-BE49-F238E27FC236}">
                <a16:creationId xmlns:a16="http://schemas.microsoft.com/office/drawing/2014/main" id="{85DFB2DA-CC0A-C2A3-5B91-ACBFC5F26376}"/>
              </a:ext>
            </a:extLst>
          </p:cNvPr>
          <p:cNvSpPr/>
          <p:nvPr/>
        </p:nvSpPr>
        <p:spPr>
          <a:xfrm>
            <a:off x="7185998" y="4300691"/>
            <a:ext cx="887037" cy="8655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ctr"/>
            <a: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2021</a:t>
            </a:r>
            <a:b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BE" sz="1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2024</a:t>
            </a:r>
            <a:endParaRPr sz="1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" name="Google Shape;136;p17">
            <a:extLst>
              <a:ext uri="{FF2B5EF4-FFF2-40B4-BE49-F238E27FC236}">
                <a16:creationId xmlns:a16="http://schemas.microsoft.com/office/drawing/2014/main" id="{6C99CCC0-DCFF-9430-A161-FAE05A7FC47E}"/>
              </a:ext>
            </a:extLst>
          </p:cNvPr>
          <p:cNvSpPr txBox="1"/>
          <p:nvPr/>
        </p:nvSpPr>
        <p:spPr>
          <a:xfrm>
            <a:off x="7014212" y="2387546"/>
            <a:ext cx="1187700" cy="1191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19 </a:t>
            </a:r>
          </a:p>
          <a:p>
            <a:pPr algn="ctr">
              <a:buClr>
                <a:srgbClr val="000000"/>
              </a:buClr>
              <a:buSzPts val="1100"/>
            </a:pPr>
            <a:r>
              <a:rPr lang="fr-BE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E</a:t>
            </a:r>
            <a:r>
              <a:rPr lang="en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mplo</a:t>
            </a:r>
            <a:r>
              <a:rPr lang="fr-BE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is</a:t>
            </a:r>
            <a:endParaRPr lang="fr-BE"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algn="ctr">
              <a:buClr>
                <a:srgbClr val="000000"/>
              </a:buClr>
              <a:buSzPts val="1100"/>
            </a:pPr>
            <a:r>
              <a:rPr lang="fr-BE" sz="1200" dirty="0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5 espaces </a:t>
            </a:r>
            <a:r>
              <a:rPr lang="fr-BE" sz="1200" dirty="0" err="1">
                <a:solidFill>
                  <a:schemeClr val="dk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Recup</a:t>
            </a:r>
            <a:endParaRPr lang="en" sz="1200" dirty="0">
              <a:solidFill>
                <a:schemeClr val="dk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4" name="Google Shape;254;p20"/>
          <p:cNvGrpSpPr/>
          <p:nvPr/>
        </p:nvGrpSpPr>
        <p:grpSpPr>
          <a:xfrm rot="10800000">
            <a:off x="3456627" y="4990629"/>
            <a:ext cx="4144150" cy="659663"/>
            <a:chOff x="4056116" y="1332100"/>
            <a:chExt cx="3846078" cy="612216"/>
          </a:xfrm>
        </p:grpSpPr>
        <p:sp>
          <p:nvSpPr>
            <p:cNvPr id="255" name="Google Shape;255;p20"/>
            <p:cNvSpPr/>
            <p:nvPr/>
          </p:nvSpPr>
          <p:spPr>
            <a:xfrm>
              <a:off x="4726990" y="1612843"/>
              <a:ext cx="568110" cy="10783"/>
            </a:xfrm>
            <a:custGeom>
              <a:avLst/>
              <a:gdLst/>
              <a:ahLst/>
              <a:cxnLst/>
              <a:rect l="l" t="t" r="r" b="b"/>
              <a:pathLst>
                <a:path w="24551" h="466" extrusionOk="0">
                  <a:moveTo>
                    <a:pt x="0" y="1"/>
                  </a:moveTo>
                  <a:lnTo>
                    <a:pt x="0" y="465"/>
                  </a:lnTo>
                  <a:lnTo>
                    <a:pt x="24551" y="465"/>
                  </a:lnTo>
                  <a:lnTo>
                    <a:pt x="2455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6" name="Google Shape;256;p20"/>
            <p:cNvSpPr/>
            <p:nvPr/>
          </p:nvSpPr>
          <p:spPr>
            <a:xfrm>
              <a:off x="4277635" y="1830768"/>
              <a:ext cx="606962" cy="113548"/>
            </a:xfrm>
            <a:custGeom>
              <a:avLst/>
              <a:gdLst/>
              <a:ahLst/>
              <a:cxnLst/>
              <a:rect l="l" t="t" r="r" b="b"/>
              <a:pathLst>
                <a:path w="26230" h="4907" extrusionOk="0">
                  <a:moveTo>
                    <a:pt x="14240" y="1"/>
                  </a:moveTo>
                  <a:lnTo>
                    <a:pt x="0" y="3454"/>
                  </a:lnTo>
                  <a:lnTo>
                    <a:pt x="17657" y="4906"/>
                  </a:lnTo>
                  <a:lnTo>
                    <a:pt x="26230" y="1144"/>
                  </a:lnTo>
                  <a:lnTo>
                    <a:pt x="14240" y="1"/>
                  </a:lnTo>
                  <a:close/>
                </a:path>
              </a:pathLst>
            </a:custGeom>
            <a:solidFill>
              <a:srgbClr val="2FC94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7" name="Google Shape;257;p20"/>
            <p:cNvSpPr/>
            <p:nvPr/>
          </p:nvSpPr>
          <p:spPr>
            <a:xfrm>
              <a:off x="4056116" y="1740962"/>
              <a:ext cx="828481" cy="116278"/>
            </a:xfrm>
            <a:custGeom>
              <a:avLst/>
              <a:gdLst/>
              <a:ahLst/>
              <a:cxnLst/>
              <a:rect l="l" t="t" r="r" b="b"/>
              <a:pathLst>
                <a:path w="35803" h="5025" extrusionOk="0">
                  <a:moveTo>
                    <a:pt x="1" y="0"/>
                  </a:moveTo>
                  <a:lnTo>
                    <a:pt x="9573" y="5025"/>
                  </a:lnTo>
                  <a:cubicBezTo>
                    <a:pt x="9514" y="4965"/>
                    <a:pt x="12408" y="4945"/>
                    <a:pt x="16294" y="4945"/>
                  </a:cubicBezTo>
                  <a:cubicBezTo>
                    <a:pt x="24066" y="4945"/>
                    <a:pt x="35803" y="5025"/>
                    <a:pt x="35803" y="5025"/>
                  </a:cubicBezTo>
                  <a:lnTo>
                    <a:pt x="32743" y="0"/>
                  </a:lnTo>
                  <a:close/>
                </a:path>
              </a:pathLst>
            </a:custGeom>
            <a:solidFill>
              <a:srgbClr val="A5F1B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58" name="Google Shape;258;p20"/>
            <p:cNvSpPr/>
            <p:nvPr/>
          </p:nvSpPr>
          <p:spPr>
            <a:xfrm>
              <a:off x="4277635" y="1332100"/>
              <a:ext cx="606962" cy="525139"/>
            </a:xfrm>
            <a:custGeom>
              <a:avLst/>
              <a:gdLst/>
              <a:ahLst/>
              <a:cxnLst/>
              <a:rect l="l" t="t" r="r" b="b"/>
              <a:pathLst>
                <a:path w="26230" h="22694" extrusionOk="0">
                  <a:moveTo>
                    <a:pt x="13109" y="0"/>
                  </a:moveTo>
                  <a:lnTo>
                    <a:pt x="0" y="22694"/>
                  </a:lnTo>
                  <a:lnTo>
                    <a:pt x="26230" y="22694"/>
                  </a:lnTo>
                  <a:lnTo>
                    <a:pt x="13133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259" name="Google Shape;259;p20"/>
            <p:cNvSpPr/>
            <p:nvPr/>
          </p:nvSpPr>
          <p:spPr>
            <a:xfrm rot="10800000">
              <a:off x="5295100" y="1458338"/>
              <a:ext cx="2607094" cy="319800"/>
            </a:xfrm>
            <a:prstGeom prst="roundRect">
              <a:avLst>
                <a:gd name="adj" fmla="val 50000"/>
              </a:avLst>
            </a:prstGeom>
            <a:solidFill>
              <a:srgbClr val="69E78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" sz="1700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Mise </a:t>
              </a:r>
              <a:r>
                <a:rPr lang="en" sz="1700" dirty="0" err="1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en</a:t>
              </a:r>
              <a:r>
                <a:rPr lang="en" sz="1700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</a:t>
              </a:r>
              <a:r>
                <a:rPr lang="en" sz="1700" dirty="0" err="1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décharge</a:t>
              </a:r>
              <a:r>
                <a:rPr lang="en" sz="1700" dirty="0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 (CET)</a:t>
              </a:r>
              <a:endParaRPr sz="17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64" name="Google Shape;264;p20"/>
          <p:cNvGrpSpPr/>
          <p:nvPr/>
        </p:nvGrpSpPr>
        <p:grpSpPr>
          <a:xfrm rot="10800000">
            <a:off x="3456627" y="4393042"/>
            <a:ext cx="4505495" cy="646598"/>
            <a:chOff x="3753051" y="1910671"/>
            <a:chExt cx="4181434" cy="600091"/>
          </a:xfrm>
        </p:grpSpPr>
        <p:sp>
          <p:nvSpPr>
            <p:cNvPr id="265" name="Google Shape;265;p20"/>
            <p:cNvSpPr/>
            <p:nvPr/>
          </p:nvSpPr>
          <p:spPr>
            <a:xfrm>
              <a:off x="4991481" y="2186946"/>
              <a:ext cx="568110" cy="10506"/>
            </a:xfrm>
            <a:custGeom>
              <a:avLst/>
              <a:gdLst/>
              <a:ahLst/>
              <a:cxnLst/>
              <a:rect l="l" t="t" r="r" b="b"/>
              <a:pathLst>
                <a:path w="24551" h="454" extrusionOk="0">
                  <a:moveTo>
                    <a:pt x="0" y="1"/>
                  </a:moveTo>
                  <a:lnTo>
                    <a:pt x="0" y="453"/>
                  </a:lnTo>
                  <a:lnTo>
                    <a:pt x="24551" y="453"/>
                  </a:lnTo>
                  <a:lnTo>
                    <a:pt x="2455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6" name="Google Shape;266;p20"/>
            <p:cNvSpPr/>
            <p:nvPr/>
          </p:nvSpPr>
          <p:spPr>
            <a:xfrm>
              <a:off x="3974431" y="2395293"/>
              <a:ext cx="1213369" cy="115469"/>
            </a:xfrm>
            <a:custGeom>
              <a:avLst/>
              <a:gdLst/>
              <a:ahLst/>
              <a:cxnLst/>
              <a:rect l="l" t="t" r="r" b="b"/>
              <a:pathLst>
                <a:path w="52436" h="4990" extrusionOk="0">
                  <a:moveTo>
                    <a:pt x="24837" y="1"/>
                  </a:moveTo>
                  <a:lnTo>
                    <a:pt x="0" y="3930"/>
                  </a:lnTo>
                  <a:lnTo>
                    <a:pt x="40744" y="4989"/>
                  </a:lnTo>
                  <a:lnTo>
                    <a:pt x="52436" y="1751"/>
                  </a:lnTo>
                  <a:lnTo>
                    <a:pt x="24837" y="1"/>
                  </a:lnTo>
                  <a:close/>
                </a:path>
              </a:pathLst>
            </a:custGeom>
            <a:solidFill>
              <a:srgbClr val="E0921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7" name="Google Shape;267;p20"/>
            <p:cNvSpPr/>
            <p:nvPr/>
          </p:nvSpPr>
          <p:spPr>
            <a:xfrm>
              <a:off x="3753051" y="2319255"/>
              <a:ext cx="828481" cy="116556"/>
            </a:xfrm>
            <a:custGeom>
              <a:avLst/>
              <a:gdLst/>
              <a:ahLst/>
              <a:cxnLst/>
              <a:rect l="l" t="t" r="r" b="b"/>
              <a:pathLst>
                <a:path w="35803" h="5037" extrusionOk="0">
                  <a:moveTo>
                    <a:pt x="1" y="1"/>
                  </a:moveTo>
                  <a:lnTo>
                    <a:pt x="9573" y="5037"/>
                  </a:lnTo>
                  <a:lnTo>
                    <a:pt x="35803" y="5037"/>
                  </a:lnTo>
                  <a:lnTo>
                    <a:pt x="32731" y="1"/>
                  </a:lnTo>
                  <a:close/>
                </a:path>
              </a:pathLst>
            </a:custGeom>
            <a:solidFill>
              <a:srgbClr val="FDD77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68" name="Google Shape;268;p20"/>
            <p:cNvSpPr/>
            <p:nvPr/>
          </p:nvSpPr>
          <p:spPr>
            <a:xfrm>
              <a:off x="3974431" y="1910671"/>
              <a:ext cx="1213369" cy="525139"/>
            </a:xfrm>
            <a:custGeom>
              <a:avLst/>
              <a:gdLst/>
              <a:ahLst/>
              <a:cxnLst/>
              <a:rect l="l" t="t" r="r" b="b"/>
              <a:pathLst>
                <a:path w="52436" h="22694" extrusionOk="0">
                  <a:moveTo>
                    <a:pt x="13097" y="1"/>
                  </a:moveTo>
                  <a:lnTo>
                    <a:pt x="0" y="22694"/>
                  </a:lnTo>
                  <a:lnTo>
                    <a:pt x="52436" y="22694"/>
                  </a:lnTo>
                  <a:lnTo>
                    <a:pt x="39327" y="1"/>
                  </a:lnTo>
                  <a:close/>
                </a:path>
              </a:pathLst>
            </a:custGeom>
            <a:solidFill>
              <a:srgbClr val="FCBD2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269" name="Google Shape;269;p20"/>
            <p:cNvSpPr/>
            <p:nvPr/>
          </p:nvSpPr>
          <p:spPr>
            <a:xfrm rot="10800000">
              <a:off x="5559600" y="2032294"/>
              <a:ext cx="2374885" cy="319800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" sz="1700" dirty="0" err="1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Incinération</a:t>
              </a:r>
              <a:endParaRPr sz="17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274" name="Google Shape;274;p20"/>
          <p:cNvGrpSpPr/>
          <p:nvPr/>
        </p:nvGrpSpPr>
        <p:grpSpPr>
          <a:xfrm rot="10800000">
            <a:off x="3456628" y="3678757"/>
            <a:ext cx="4821210" cy="724575"/>
            <a:chOff x="3449986" y="2450195"/>
            <a:chExt cx="4474441" cy="672460"/>
          </a:xfrm>
        </p:grpSpPr>
        <p:sp>
          <p:nvSpPr>
            <p:cNvPr id="275" name="Google Shape;275;p20"/>
            <p:cNvSpPr/>
            <p:nvPr/>
          </p:nvSpPr>
          <p:spPr>
            <a:xfrm>
              <a:off x="5274437" y="2760771"/>
              <a:ext cx="568110" cy="10482"/>
            </a:xfrm>
            <a:custGeom>
              <a:avLst/>
              <a:gdLst/>
              <a:ahLst/>
              <a:cxnLst/>
              <a:rect l="l" t="t" r="r" b="b"/>
              <a:pathLst>
                <a:path w="24551" h="453" extrusionOk="0">
                  <a:moveTo>
                    <a:pt x="0" y="0"/>
                  </a:moveTo>
                  <a:lnTo>
                    <a:pt x="0" y="453"/>
                  </a:lnTo>
                  <a:lnTo>
                    <a:pt x="24551" y="453"/>
                  </a:lnTo>
                  <a:lnTo>
                    <a:pt x="2455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6" name="Google Shape;276;p20"/>
            <p:cNvSpPr/>
            <p:nvPr/>
          </p:nvSpPr>
          <p:spPr>
            <a:xfrm>
              <a:off x="3671228" y="2947138"/>
              <a:ext cx="1819776" cy="175517"/>
            </a:xfrm>
            <a:custGeom>
              <a:avLst/>
              <a:gdLst/>
              <a:ahLst/>
              <a:cxnLst/>
              <a:rect l="l" t="t" r="r" b="b"/>
              <a:pathLst>
                <a:path w="78642" h="7585" extrusionOk="0">
                  <a:moveTo>
                    <a:pt x="34160" y="1"/>
                  </a:moveTo>
                  <a:lnTo>
                    <a:pt x="1" y="5251"/>
                  </a:lnTo>
                  <a:lnTo>
                    <a:pt x="62270" y="7585"/>
                  </a:lnTo>
                  <a:lnTo>
                    <a:pt x="78641" y="2775"/>
                  </a:lnTo>
                  <a:lnTo>
                    <a:pt x="34160" y="1"/>
                  </a:lnTo>
                  <a:close/>
                </a:path>
              </a:pathLst>
            </a:custGeom>
            <a:solidFill>
              <a:srgbClr val="C628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7" name="Google Shape;277;p20"/>
            <p:cNvSpPr/>
            <p:nvPr/>
          </p:nvSpPr>
          <p:spPr>
            <a:xfrm>
              <a:off x="3449986" y="2895073"/>
              <a:ext cx="828481" cy="116278"/>
            </a:xfrm>
            <a:custGeom>
              <a:avLst/>
              <a:gdLst/>
              <a:ahLst/>
              <a:cxnLst/>
              <a:rect l="l" t="t" r="r" b="b"/>
              <a:pathLst>
                <a:path w="35803" h="5025" extrusionOk="0">
                  <a:moveTo>
                    <a:pt x="1" y="1"/>
                  </a:moveTo>
                  <a:lnTo>
                    <a:pt x="9574" y="5025"/>
                  </a:lnTo>
                  <a:lnTo>
                    <a:pt x="35803" y="5025"/>
                  </a:lnTo>
                  <a:lnTo>
                    <a:pt x="32743" y="1"/>
                  </a:lnTo>
                  <a:close/>
                </a:path>
              </a:pathLst>
            </a:custGeom>
            <a:solidFill>
              <a:srgbClr val="F4898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3663902" y="2450195"/>
              <a:ext cx="1819776" cy="525139"/>
            </a:xfrm>
            <a:custGeom>
              <a:avLst/>
              <a:gdLst/>
              <a:ahLst/>
              <a:cxnLst/>
              <a:rect l="l" t="t" r="r" b="b"/>
              <a:pathLst>
                <a:path w="78642" h="22694" extrusionOk="0">
                  <a:moveTo>
                    <a:pt x="13109" y="1"/>
                  </a:moveTo>
                  <a:lnTo>
                    <a:pt x="1" y="22694"/>
                  </a:lnTo>
                  <a:lnTo>
                    <a:pt x="78641" y="22694"/>
                  </a:lnTo>
                  <a:lnTo>
                    <a:pt x="65545" y="1"/>
                  </a:lnTo>
                  <a:close/>
                </a:path>
              </a:pathLst>
            </a:custGeom>
            <a:solidFill>
              <a:srgbClr val="EC3A3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279" name="Google Shape;279;p20"/>
            <p:cNvSpPr/>
            <p:nvPr/>
          </p:nvSpPr>
          <p:spPr>
            <a:xfrm rot="10800000">
              <a:off x="5842550" y="2606250"/>
              <a:ext cx="2081877" cy="3198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" sz="1700" dirty="0" err="1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Recyclage</a:t>
              </a:r>
              <a:endParaRPr sz="17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290" name="Google Shape;290;p20"/>
          <p:cNvSpPr txBox="1"/>
          <p:nvPr/>
        </p:nvSpPr>
        <p:spPr>
          <a:xfrm>
            <a:off x="710263" y="3185063"/>
            <a:ext cx="2631000" cy="17235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b="1" dirty="0">
                <a:solidFill>
                  <a:srgbClr val="43434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Roboto"/>
              </a:rPr>
              <a:t>Ad </a:t>
            </a:r>
            <a:r>
              <a:rPr lang="en" b="1" dirty="0" err="1">
                <a:solidFill>
                  <a:srgbClr val="43434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Roboto"/>
              </a:rPr>
              <a:t>Lansink</a:t>
            </a:r>
            <a:r>
              <a:rPr lang="en" b="1" dirty="0">
                <a:solidFill>
                  <a:srgbClr val="434343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sym typeface="Roboto"/>
              </a:rPr>
              <a:t> . 1979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prioriser la réduction des déchets plutôt que leur simple élimination</a:t>
            </a:r>
            <a:endParaRPr b="1" dirty="0">
              <a:solidFill>
                <a:srgbClr val="434343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  <a:sym typeface="Roboto"/>
            </a:endParaRPr>
          </a:p>
        </p:txBody>
      </p:sp>
      <p:grpSp>
        <p:nvGrpSpPr>
          <p:cNvPr id="291" name="Google Shape;291;p20"/>
          <p:cNvGrpSpPr/>
          <p:nvPr/>
        </p:nvGrpSpPr>
        <p:grpSpPr>
          <a:xfrm rot="10800000">
            <a:off x="3456627" y="3055381"/>
            <a:ext cx="5161111" cy="662332"/>
            <a:chOff x="3147755" y="3068645"/>
            <a:chExt cx="4789894" cy="614693"/>
          </a:xfrm>
        </p:grpSpPr>
        <p:sp>
          <p:nvSpPr>
            <p:cNvPr id="292" name="Google Shape;292;p20"/>
            <p:cNvSpPr/>
            <p:nvPr/>
          </p:nvSpPr>
          <p:spPr>
            <a:xfrm>
              <a:off x="5602839" y="3334574"/>
              <a:ext cx="568388" cy="10783"/>
            </a:xfrm>
            <a:custGeom>
              <a:avLst/>
              <a:gdLst/>
              <a:ahLst/>
              <a:cxnLst/>
              <a:rect l="l" t="t" r="r" b="b"/>
              <a:pathLst>
                <a:path w="24563" h="466" extrusionOk="0">
                  <a:moveTo>
                    <a:pt x="0" y="1"/>
                  </a:moveTo>
                  <a:lnTo>
                    <a:pt x="0" y="465"/>
                  </a:lnTo>
                  <a:lnTo>
                    <a:pt x="24563" y="465"/>
                  </a:lnTo>
                  <a:lnTo>
                    <a:pt x="2456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3" name="Google Shape;293;p20"/>
            <p:cNvSpPr/>
            <p:nvPr/>
          </p:nvSpPr>
          <p:spPr>
            <a:xfrm>
              <a:off x="3368025" y="3574210"/>
              <a:ext cx="2426183" cy="109128"/>
            </a:xfrm>
            <a:custGeom>
              <a:avLst/>
              <a:gdLst/>
              <a:ahLst/>
              <a:cxnLst/>
              <a:rect l="l" t="t" r="r" b="b"/>
              <a:pathLst>
                <a:path w="104848" h="4716" extrusionOk="0">
                  <a:moveTo>
                    <a:pt x="34672" y="0"/>
                  </a:moveTo>
                  <a:lnTo>
                    <a:pt x="1" y="3334"/>
                  </a:lnTo>
                  <a:lnTo>
                    <a:pt x="83964" y="4715"/>
                  </a:lnTo>
                  <a:lnTo>
                    <a:pt x="104847" y="846"/>
                  </a:lnTo>
                  <a:lnTo>
                    <a:pt x="34672" y="0"/>
                  </a:lnTo>
                  <a:close/>
                </a:path>
              </a:pathLst>
            </a:custGeom>
            <a:solidFill>
              <a:srgbClr val="4685B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4" name="Google Shape;294;p20"/>
            <p:cNvSpPr/>
            <p:nvPr/>
          </p:nvSpPr>
          <p:spPr>
            <a:xfrm>
              <a:off x="3147755" y="3477508"/>
              <a:ext cx="828481" cy="116556"/>
            </a:xfrm>
            <a:custGeom>
              <a:avLst/>
              <a:gdLst/>
              <a:ahLst/>
              <a:cxnLst/>
              <a:rect l="l" t="t" r="r" b="b"/>
              <a:pathLst>
                <a:path w="35803" h="5037" extrusionOk="0">
                  <a:moveTo>
                    <a:pt x="1" y="0"/>
                  </a:moveTo>
                  <a:lnTo>
                    <a:pt x="9573" y="5037"/>
                  </a:lnTo>
                  <a:lnTo>
                    <a:pt x="35803" y="5037"/>
                  </a:lnTo>
                  <a:lnTo>
                    <a:pt x="32743" y="0"/>
                  </a:lnTo>
                  <a:close/>
                </a:path>
              </a:pathLst>
            </a:custGeom>
            <a:solidFill>
              <a:srgbClr val="9ED1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295" name="Google Shape;295;p20"/>
            <p:cNvSpPr/>
            <p:nvPr/>
          </p:nvSpPr>
          <p:spPr>
            <a:xfrm>
              <a:off x="3368025" y="3068645"/>
              <a:ext cx="2426183" cy="525139"/>
            </a:xfrm>
            <a:custGeom>
              <a:avLst/>
              <a:gdLst/>
              <a:ahLst/>
              <a:cxnLst/>
              <a:rect l="l" t="t" r="r" b="b"/>
              <a:pathLst>
                <a:path w="104848" h="22694" extrusionOk="0">
                  <a:moveTo>
                    <a:pt x="13098" y="0"/>
                  </a:moveTo>
                  <a:lnTo>
                    <a:pt x="1" y="22694"/>
                  </a:lnTo>
                  <a:lnTo>
                    <a:pt x="104847" y="22694"/>
                  </a:lnTo>
                  <a:lnTo>
                    <a:pt x="91738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296" name="Google Shape;296;p20"/>
            <p:cNvSpPr/>
            <p:nvPr/>
          </p:nvSpPr>
          <p:spPr>
            <a:xfrm rot="10800000">
              <a:off x="6171225" y="3180206"/>
              <a:ext cx="1766424" cy="3198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" sz="1700" dirty="0" err="1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Réemploi</a:t>
              </a:r>
              <a:endParaRPr sz="17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301" name="Google Shape;301;p20"/>
          <p:cNvGrpSpPr/>
          <p:nvPr/>
        </p:nvGrpSpPr>
        <p:grpSpPr>
          <a:xfrm rot="10800000">
            <a:off x="3456627" y="2516532"/>
            <a:ext cx="5475488" cy="565839"/>
            <a:chOff x="2843325" y="3651359"/>
            <a:chExt cx="5081659" cy="525140"/>
          </a:xfrm>
        </p:grpSpPr>
        <p:sp>
          <p:nvSpPr>
            <p:cNvPr id="302" name="Google Shape;302;p20"/>
            <p:cNvSpPr/>
            <p:nvPr/>
          </p:nvSpPr>
          <p:spPr>
            <a:xfrm>
              <a:off x="5881931" y="3908677"/>
              <a:ext cx="568388" cy="10482"/>
            </a:xfrm>
            <a:custGeom>
              <a:avLst/>
              <a:gdLst/>
              <a:ahLst/>
              <a:cxnLst/>
              <a:rect l="l" t="t" r="r" b="b"/>
              <a:pathLst>
                <a:path w="24563" h="453" extrusionOk="0">
                  <a:moveTo>
                    <a:pt x="0" y="1"/>
                  </a:moveTo>
                  <a:lnTo>
                    <a:pt x="0" y="453"/>
                  </a:lnTo>
                  <a:lnTo>
                    <a:pt x="24563" y="453"/>
                  </a:lnTo>
                  <a:lnTo>
                    <a:pt x="24563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3" name="Google Shape;303;p20"/>
            <p:cNvSpPr/>
            <p:nvPr/>
          </p:nvSpPr>
          <p:spPr>
            <a:xfrm>
              <a:off x="2843325" y="4059943"/>
              <a:ext cx="828481" cy="116556"/>
            </a:xfrm>
            <a:custGeom>
              <a:avLst/>
              <a:gdLst/>
              <a:ahLst/>
              <a:cxnLst/>
              <a:rect l="l" t="t" r="r" b="b"/>
              <a:pathLst>
                <a:path w="35803" h="5037" extrusionOk="0">
                  <a:moveTo>
                    <a:pt x="0" y="0"/>
                  </a:moveTo>
                  <a:lnTo>
                    <a:pt x="9573" y="5036"/>
                  </a:lnTo>
                  <a:lnTo>
                    <a:pt x="35803" y="5036"/>
                  </a:lnTo>
                  <a:lnTo>
                    <a:pt x="32731" y="0"/>
                  </a:lnTo>
                  <a:close/>
                </a:path>
              </a:pathLst>
            </a:custGeom>
            <a:solidFill>
              <a:srgbClr val="8080E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4" name="Google Shape;304;p20"/>
            <p:cNvSpPr/>
            <p:nvPr/>
          </p:nvSpPr>
          <p:spPr>
            <a:xfrm>
              <a:off x="3064844" y="3651359"/>
              <a:ext cx="3032543" cy="525139"/>
            </a:xfrm>
            <a:custGeom>
              <a:avLst/>
              <a:gdLst/>
              <a:ahLst/>
              <a:cxnLst/>
              <a:rect l="l" t="t" r="r" b="b"/>
              <a:pathLst>
                <a:path w="131052" h="22694" extrusionOk="0">
                  <a:moveTo>
                    <a:pt x="13109" y="0"/>
                  </a:moveTo>
                  <a:lnTo>
                    <a:pt x="0" y="22693"/>
                  </a:lnTo>
                  <a:lnTo>
                    <a:pt x="131052" y="22693"/>
                  </a:lnTo>
                  <a:lnTo>
                    <a:pt x="117955" y="0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endParaRPr/>
            </a:p>
          </p:txBody>
        </p:sp>
        <p:sp>
          <p:nvSpPr>
            <p:cNvPr id="305" name="Google Shape;305;p20"/>
            <p:cNvSpPr/>
            <p:nvPr/>
          </p:nvSpPr>
          <p:spPr>
            <a:xfrm rot="10800000">
              <a:off x="6450325" y="3754163"/>
              <a:ext cx="1474659" cy="319800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algn="ctr"/>
              <a:r>
                <a:rPr lang="en" sz="1700" dirty="0" err="1">
                  <a:solidFill>
                    <a:schemeClr val="lt1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Prévention</a:t>
              </a:r>
              <a:endParaRPr sz="1700" dirty="0">
                <a:solidFill>
                  <a:schemeClr val="lt1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1891476A-5FAE-0222-CEB6-463B80B914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634" y="3939299"/>
            <a:ext cx="392610" cy="3926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BD09411-CCE0-6A6A-47A5-8CF8A86984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7019" y="3124630"/>
            <a:ext cx="661558" cy="661558"/>
          </a:xfrm>
          <a:prstGeom prst="rect">
            <a:avLst/>
          </a:prstGeom>
        </p:spPr>
      </p:pic>
      <p:sp>
        <p:nvSpPr>
          <p:cNvPr id="8" name="TextShape 1">
            <a:extLst>
              <a:ext uri="{FF2B5EF4-FFF2-40B4-BE49-F238E27FC236}">
                <a16:creationId xmlns:a16="http://schemas.microsoft.com/office/drawing/2014/main" id="{344DE732-1CB6-B545-D1DA-88238AA59D71}"/>
              </a:ext>
            </a:extLst>
          </p:cNvPr>
          <p:cNvSpPr txBox="1"/>
          <p:nvPr/>
        </p:nvSpPr>
        <p:spPr>
          <a:xfrm>
            <a:off x="612720" y="237067"/>
            <a:ext cx="815292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4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Contexte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4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Les Flux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6" name="CustomShape 2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 dirty="0">
                <a:solidFill>
                  <a:srgbClr val="000000"/>
                </a:solidFill>
                <a:latin typeface="Tw Cen MT"/>
              </a:rPr>
              <a:t>www.restor.be</a:t>
            </a:r>
            <a:endParaRPr dirty="0"/>
          </a:p>
        </p:txBody>
      </p:sp>
      <p:pic>
        <p:nvPicPr>
          <p:cNvPr id="44" name="Image 43">
            <a:extLst>
              <a:ext uri="{FF2B5EF4-FFF2-40B4-BE49-F238E27FC236}">
                <a16:creationId xmlns:a16="http://schemas.microsoft.com/office/drawing/2014/main" id="{A4182FA6-9EB6-0718-C99C-CA75C5133D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09" y="2253716"/>
            <a:ext cx="8388631" cy="38527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612720" y="228600"/>
            <a:ext cx="783278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2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centre de tri . 1 atelier . 2 magasins</a:t>
            </a:r>
            <a:endParaRPr sz="3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490119" y="1821485"/>
            <a:ext cx="7949611" cy="4535424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Aujourd’hui Rappel/</a:t>
            </a:r>
            <a:r>
              <a:rPr lang="fr-BE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Restor</a:t>
            </a: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=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 centre de Tri comprenant des quais, des containers, zones de tris et de stockage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atelier avec 8 postes de travail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 magasins : Genappe (350 m²)  -  Tubize (600 m²)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une gamme complète allant du gros électro sous garantie (labélisé </a:t>
            </a:r>
            <a:r>
              <a:rPr lang="fr-BE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Electrorev</a:t>
            </a: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), mobilier, vaisselle, objets de décoration, bricolage, livres, CD/DVD, jeux et jouets et du textile.</a:t>
            </a:r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</p:txBody>
      </p:sp>
      <p:sp>
        <p:nvSpPr>
          <p:cNvPr id="95" name="CustomShape 3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 dirty="0">
                <a:solidFill>
                  <a:srgbClr val="000000"/>
                </a:solidFill>
                <a:latin typeface="Tw Cen MT"/>
              </a:rPr>
              <a:t>www.restor.be</a:t>
            </a:r>
            <a:endParaRPr dirty="0"/>
          </a:p>
        </p:txBody>
      </p:sp>
      <p:sp>
        <p:nvSpPr>
          <p:cNvPr id="5" name="ZoneTexte 4"/>
          <p:cNvSpPr txBox="1"/>
          <p:nvPr/>
        </p:nvSpPr>
        <p:spPr>
          <a:xfrm>
            <a:off x="490119" y="3561507"/>
            <a:ext cx="7523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dirty="0"/>
          </a:p>
          <a:p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151538491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4294967295"/>
          </p:nvPr>
        </p:nvSpPr>
        <p:spPr>
          <a:xfrm>
            <a:off x="457200" y="1604519"/>
            <a:ext cx="8229240" cy="4873553"/>
          </a:xfrm>
        </p:spPr>
        <p:txBody>
          <a:bodyPr/>
          <a:lstStyle/>
          <a:p>
            <a:pPr marL="0" indent="0">
              <a:buNone/>
            </a:pPr>
            <a:r>
              <a:rPr lang="fr-BE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Collecte collaboration entre l’Intercommunale du Brabant wallon (In BW) et la Ressourcerie Restor.</a:t>
            </a:r>
          </a:p>
          <a:p>
            <a:pPr lvl="1"/>
            <a:r>
              <a:rPr lang="fr-BE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communes partenaires </a:t>
            </a:r>
          </a:p>
          <a:p>
            <a:pPr lvl="1"/>
            <a:r>
              <a:rPr lang="fr-BE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3m³ / trim. / ménage</a:t>
            </a:r>
          </a:p>
          <a:p>
            <a:pPr lvl="1"/>
            <a:r>
              <a:rPr lang="fr-BE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min 25% de réemploi parmi les encombrants</a:t>
            </a:r>
          </a:p>
          <a:p>
            <a:pPr marL="0" indent="0">
              <a:buNone/>
            </a:pPr>
            <a:r>
              <a:rPr lang="fr-BE" sz="24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Déroulement</a:t>
            </a:r>
          </a:p>
          <a:p>
            <a:pPr lvl="1"/>
            <a:r>
              <a:rPr lang="fr-BE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Appel téléphonique 067/68.55.10 ou formulaire www.restor.be</a:t>
            </a:r>
          </a:p>
          <a:p>
            <a:pPr lvl="1"/>
            <a:r>
              <a:rPr lang="fr-BE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Collecte dans les 10 jours après appel au rez-de-chaussée en présence du citoyen</a:t>
            </a:r>
          </a:p>
          <a:p>
            <a:pPr lvl="1"/>
            <a:r>
              <a:rPr lang="fr-BE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Tri </a:t>
            </a:r>
          </a:p>
          <a:p>
            <a:pPr lvl="1"/>
            <a:r>
              <a:rPr lang="fr-BE" sz="18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Vente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idx="4294967295"/>
          </p:nvPr>
        </p:nvSpPr>
        <p:spPr>
          <a:xfrm>
            <a:off x="457200" y="0"/>
            <a:ext cx="6476760" cy="1828440"/>
          </a:xfrm>
        </p:spPr>
        <p:txBody>
          <a:bodyPr/>
          <a:lstStyle/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Conditions de collecte</a:t>
            </a:r>
          </a:p>
        </p:txBody>
      </p:sp>
    </p:spTree>
    <p:extLst>
      <p:ext uri="{BB962C8B-B14F-4D97-AF65-F5344CB8AC3E}">
        <p14:creationId xmlns:p14="http://schemas.microsoft.com/office/powerpoint/2010/main" val="3278950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4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Reprise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8" name="TextShape 2"/>
          <p:cNvSpPr txBox="1"/>
          <p:nvPr/>
        </p:nvSpPr>
        <p:spPr>
          <a:xfrm>
            <a:off x="509689" y="3271680"/>
            <a:ext cx="3958920" cy="33660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FR" b="1" u="sng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Sont en principe repris :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Textiles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Mobilier et mobilier de jardin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Bibelots, vaisselles et articles de décoration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Articles de loisirs, livres, CD, DVD, …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Articles de sport et de camping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Outils 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Petits électroménagers et luminaires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Moyens de transport </a:t>
            </a:r>
            <a:r>
              <a:rPr lang="fr-FR" sz="14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Vélos, landaus, poussettes, buggy, trottinettes, kart, maxi-cosy, porte-bagages pour toit de voiture, box à ski, étagères à vélo, …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10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FR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Les matériaux bruts Métaux, bois, …</a:t>
            </a:r>
            <a:endParaRPr sz="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lnSpc>
                <a:spcPct val="100000"/>
              </a:lnSpc>
            </a:pPr>
            <a:endParaRPr sz="400" dirty="0"/>
          </a:p>
        </p:txBody>
      </p:sp>
      <p:sp>
        <p:nvSpPr>
          <p:cNvPr id="129" name="CustomShape 3"/>
          <p:cNvSpPr/>
          <p:nvPr/>
        </p:nvSpPr>
        <p:spPr>
          <a:xfrm>
            <a:off x="4689180" y="3301920"/>
            <a:ext cx="3958920" cy="2002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u="sng" strike="noStrike" dirty="0">
                <a:solidFill>
                  <a:srgbClr val="000000"/>
                </a:solidFill>
                <a:latin typeface="Tw Cen MT"/>
              </a:rPr>
              <a:t> </a:t>
            </a:r>
            <a:r>
              <a:rPr lang="fr-BE" b="1" u="sng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 sont pas repris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lnSpc>
                <a:spcPct val="100000"/>
              </a:lnSpc>
            </a:pPr>
            <a:r>
              <a:rPr lang="fr-BE" sz="8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 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8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BE" sz="1400" b="1" strike="noStrike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Déchêts</a:t>
            </a:r>
            <a:r>
              <a:rPr lang="fr-BE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Dangereux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8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BE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Appareils fonctionnant au Gaz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8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BE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Déchets de construction 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8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BE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Médicaments, bonbonnes, …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8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BE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Déchets Spéciaux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lnSpc>
                <a:spcPct val="80000"/>
              </a:lnSpc>
              <a:buSzPct val="60000"/>
              <a:buFont typeface="Arial" panose="020B0604020202020204" pitchFamily="34" charset="0"/>
              <a:buChar char="•"/>
            </a:pPr>
            <a:r>
              <a:rPr lang="fr-BE" sz="14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Déchets verts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132" name="Picture 5"/>
          <p:cNvPicPr/>
          <p:nvPr/>
        </p:nvPicPr>
        <p:blipFill>
          <a:blip r:embed="rId2"/>
          <a:stretch/>
        </p:blipFill>
        <p:spPr>
          <a:xfrm>
            <a:off x="353520" y="1788120"/>
            <a:ext cx="761760" cy="942480"/>
          </a:xfrm>
          <a:prstGeom prst="rect">
            <a:avLst/>
          </a:prstGeom>
          <a:ln>
            <a:noFill/>
          </a:ln>
        </p:spPr>
      </p:pic>
      <p:pic>
        <p:nvPicPr>
          <p:cNvPr id="133" name="Picture 6"/>
          <p:cNvPicPr/>
          <p:nvPr/>
        </p:nvPicPr>
        <p:blipFill>
          <a:blip r:embed="rId3"/>
          <a:stretch/>
        </p:blipFill>
        <p:spPr>
          <a:xfrm>
            <a:off x="1938600" y="1774080"/>
            <a:ext cx="761760" cy="971280"/>
          </a:xfrm>
          <a:prstGeom prst="rect">
            <a:avLst/>
          </a:prstGeom>
          <a:ln>
            <a:noFill/>
          </a:ln>
        </p:spPr>
      </p:pic>
      <p:pic>
        <p:nvPicPr>
          <p:cNvPr id="134" name="Picture 7"/>
          <p:cNvPicPr/>
          <p:nvPr/>
        </p:nvPicPr>
        <p:blipFill>
          <a:blip r:embed="rId4"/>
          <a:stretch/>
        </p:blipFill>
        <p:spPr>
          <a:xfrm>
            <a:off x="2729880" y="1802520"/>
            <a:ext cx="761760" cy="942480"/>
          </a:xfrm>
          <a:prstGeom prst="rect">
            <a:avLst/>
          </a:prstGeom>
          <a:ln>
            <a:noFill/>
          </a:ln>
        </p:spPr>
      </p:pic>
      <p:pic>
        <p:nvPicPr>
          <p:cNvPr id="135" name="Picture 8"/>
          <p:cNvPicPr/>
          <p:nvPr/>
        </p:nvPicPr>
        <p:blipFill>
          <a:blip r:embed="rId5"/>
          <a:stretch/>
        </p:blipFill>
        <p:spPr>
          <a:xfrm>
            <a:off x="1140480" y="1759680"/>
            <a:ext cx="761760" cy="971280"/>
          </a:xfrm>
          <a:prstGeom prst="rect">
            <a:avLst/>
          </a:prstGeom>
          <a:ln>
            <a:noFill/>
          </a:ln>
        </p:spPr>
      </p:pic>
      <p:sp>
        <p:nvSpPr>
          <p:cNvPr id="136" name="CustomShape 4"/>
          <p:cNvSpPr/>
          <p:nvPr/>
        </p:nvSpPr>
        <p:spPr>
          <a:xfrm>
            <a:off x="7596000" y="1387080"/>
            <a:ext cx="183960" cy="42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fr-BE" strike="noStrike">
                <a:solidFill>
                  <a:srgbClr val="000000"/>
                </a:solidFill>
                <a:latin typeface="Arial"/>
              </a:rPr>
              <a:t>
</a:t>
            </a:r>
            <a:endParaRPr/>
          </a:p>
        </p:txBody>
      </p:sp>
      <p:sp>
        <p:nvSpPr>
          <p:cNvPr id="137" name="CustomShape 5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 dirty="0">
                <a:solidFill>
                  <a:srgbClr val="000000"/>
                </a:solidFill>
                <a:latin typeface="Tw Cen MT"/>
              </a:rPr>
              <a:t>www.restor.be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400" strike="noStrike" dirty="0">
                <a:solidFill>
                  <a:srgbClr val="3F3F3F"/>
                </a:solidFill>
                <a:latin typeface="Tw Cen MT"/>
              </a:rPr>
              <a:t>Suivi</a:t>
            </a:r>
            <a:endParaRPr dirty="0"/>
          </a:p>
        </p:txBody>
      </p:sp>
      <p:sp>
        <p:nvSpPr>
          <p:cNvPr id="136" name="CustomShape 4"/>
          <p:cNvSpPr/>
          <p:nvPr/>
        </p:nvSpPr>
        <p:spPr>
          <a:xfrm>
            <a:off x="7596000" y="1387080"/>
            <a:ext cx="183960" cy="42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ctr"/>
          <a:lstStyle/>
          <a:p>
            <a:pPr>
              <a:lnSpc>
                <a:spcPct val="100000"/>
              </a:lnSpc>
            </a:pPr>
            <a:r>
              <a:rPr lang="fr-BE" strike="noStrike">
                <a:solidFill>
                  <a:srgbClr val="000000"/>
                </a:solidFill>
                <a:latin typeface="Arial"/>
              </a:rPr>
              <a:t>
</a:t>
            </a:r>
            <a:endParaRPr/>
          </a:p>
        </p:txBody>
      </p:sp>
      <p:sp>
        <p:nvSpPr>
          <p:cNvPr id="137" name="CustomShape 5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 dirty="0">
                <a:solidFill>
                  <a:srgbClr val="000000"/>
                </a:solidFill>
                <a:latin typeface="Tw Cen MT"/>
              </a:rPr>
              <a:t>www.restor.be</a:t>
            </a:r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0" y="1753200"/>
            <a:ext cx="8204200" cy="380371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12720" y="5727700"/>
            <a:ext cx="4492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err="1"/>
              <a:t>Eclips</a:t>
            </a:r>
            <a:r>
              <a:rPr lang="fr-BE" dirty="0"/>
              <a:t>, Shop +, Globe Spot</a:t>
            </a:r>
          </a:p>
        </p:txBody>
      </p:sp>
    </p:spTree>
    <p:extLst>
      <p:ext uri="{BB962C8B-B14F-4D97-AF65-F5344CB8AC3E}">
        <p14:creationId xmlns:p14="http://schemas.microsoft.com/office/powerpoint/2010/main" val="126010319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4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Législation et labellisation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4" name="TextShape 2"/>
          <p:cNvSpPr txBox="1"/>
          <p:nvPr/>
        </p:nvSpPr>
        <p:spPr>
          <a:xfrm>
            <a:off x="609480" y="6248160"/>
            <a:ext cx="8282520" cy="36468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endParaRPr dirty="0"/>
          </a:p>
        </p:txBody>
      </p:sp>
      <p:sp>
        <p:nvSpPr>
          <p:cNvPr id="145" name="TextShape 3"/>
          <p:cNvSpPr txBox="1"/>
          <p:nvPr/>
        </p:nvSpPr>
        <p:spPr>
          <a:xfrm>
            <a:off x="612720" y="1600200"/>
            <a:ext cx="8152920" cy="44953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pPr>
              <a:lnSpc>
                <a:spcPct val="100000"/>
              </a:lnSpc>
              <a:buSzPct val="60000"/>
            </a:pPr>
            <a:r>
              <a:rPr lang="fr-FR" sz="29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 décret Réutilisation</a:t>
            </a:r>
          </a:p>
          <a:p>
            <a:pPr>
              <a:lnSpc>
                <a:spcPct val="100000"/>
              </a:lnSpc>
              <a:buSzPct val="60000"/>
            </a:pP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lnSpc>
                <a:spcPct val="100000"/>
              </a:lnSpc>
            </a:pPr>
            <a:r>
              <a:rPr lang="fr-FR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	«  3 JUIN 2009;  Arrêté du Gouvernement wallon relatif à l'agrément et à l'octroi de subventions aux associations sans but lucratif et aux sociétés à finalité sociale actives dans le secteur de la réutilisation »</a:t>
            </a:r>
          </a:p>
          <a:p>
            <a:pPr>
              <a:lnSpc>
                <a:spcPct val="100000"/>
              </a:lnSpc>
            </a:pP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>
              <a:lnSpc>
                <a:spcPct val="100000"/>
              </a:lnSpc>
              <a:buSzPct val="60000"/>
            </a:pPr>
            <a:r>
              <a:rPr lang="fr-FR" sz="20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Label </a:t>
            </a:r>
            <a:r>
              <a:rPr lang="fr-FR" sz="2000" b="1" strike="noStrike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Recup</a:t>
            </a:r>
            <a:r>
              <a:rPr lang="fr-FR" sz="20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= 120 normes qualité</a:t>
            </a:r>
            <a:br>
              <a:rPr lang="fr-FR" sz="20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fr-FR" sz="20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Label </a:t>
            </a:r>
            <a:r>
              <a:rPr lang="fr-FR" sz="2000" b="1" strike="noStrike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Electrorev</a:t>
            </a:r>
            <a:r>
              <a:rPr lang="fr-FR" sz="20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 = 50 points de contrôles/machines</a:t>
            </a:r>
            <a:endParaRPr sz="12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 dirty="0">
                <a:solidFill>
                  <a:srgbClr val="000000"/>
                </a:solidFill>
                <a:latin typeface="Tw Cen MT"/>
              </a:rPr>
              <a:t>www.restor.be</a:t>
            </a:r>
            <a:endParaRPr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950" y="4802201"/>
            <a:ext cx="1543050" cy="153687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FB942BEC-6AC0-3B98-F2A8-DA5668350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000" y="4893120"/>
            <a:ext cx="1355040" cy="1355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extShape 1"/>
          <p:cNvSpPr txBox="1"/>
          <p:nvPr/>
        </p:nvSpPr>
        <p:spPr>
          <a:xfrm>
            <a:off x="612720" y="228600"/>
            <a:ext cx="815292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Agréments – Subsides - Permis</a:t>
            </a:r>
            <a:endParaRPr sz="1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39" name="CustomShape 2"/>
          <p:cNvSpPr/>
          <p:nvPr/>
        </p:nvSpPr>
        <p:spPr>
          <a:xfrm>
            <a:off x="108720" y="1917000"/>
            <a:ext cx="8763840" cy="35017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BE" sz="32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Agrément Réemploi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BE" sz="32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Agrément économie sociale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BE" sz="32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Agrément entreprise d’insertion fédérale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BE" sz="3200" b="1" strike="noStrike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Permis de transports de déchets dangereux</a:t>
            </a:r>
          </a:p>
          <a:p>
            <a:pPr marL="457200" indent="-4572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fr-BE" sz="32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Permis de transport de déchets non dangereux</a:t>
            </a:r>
            <a:endParaRPr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2" name="CustomShape 3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>
                <a:solidFill>
                  <a:srgbClr val="000000"/>
                </a:solidFill>
                <a:latin typeface="Tw Cen MT"/>
              </a:rPr>
              <a:t>www.redyle.be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513329" y="208721"/>
            <a:ext cx="783278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36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 année Rappel/</a:t>
            </a:r>
            <a:r>
              <a:rPr lang="fr-FR" sz="3600" b="1" strike="noStrike" dirty="0" err="1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Restor</a:t>
            </a:r>
            <a:r>
              <a:rPr lang="fr-FR" sz="36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en chiffres</a:t>
            </a:r>
            <a:endParaRPr sz="14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600480" y="1676400"/>
            <a:ext cx="8152920" cy="482052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2023 = </a:t>
            </a:r>
          </a:p>
          <a:p>
            <a:endParaRPr lang="fr-BE" sz="8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3.900T de d’encombrants et D3E collectés, càd17T/jour ouvrable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3 à 4 camions qui sortent tous les jours pour vider les 19 Recyparcs de la Zone </a:t>
            </a:r>
            <a:r>
              <a:rPr lang="fr-BE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InBW</a:t>
            </a: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et chez environ 70 vendeurs d’électroménagers (indépendants)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1787 m³ collectes préservantes  en CPC chez l’habitant dans 11 communes partenaires (chiffres 2023)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750 appareils revendus (au 1/3 du prix neuf) et 300 appareils réparés (à un cout moyen de 78€) , soit un total 53 Tonnes d’</a:t>
            </a:r>
            <a:r>
              <a:rPr lang="fr-BE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élecroménagers</a:t>
            </a: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réparés et remis en vente sur le marché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BE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+ de 200T d’objets réutilisés revendus dans nos magasins</a:t>
            </a: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5" name="CustomShape 3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 dirty="0">
                <a:solidFill>
                  <a:srgbClr val="000000"/>
                </a:solidFill>
                <a:latin typeface="Tw Cen MT"/>
              </a:rPr>
              <a:t>www.restor.be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96919634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Shape 1"/>
          <p:cNvSpPr txBox="1"/>
          <p:nvPr/>
        </p:nvSpPr>
        <p:spPr>
          <a:xfrm>
            <a:off x="1096196" y="203039"/>
            <a:ext cx="7832780" cy="99036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>
              <a:lnSpc>
                <a:spcPct val="100000"/>
              </a:lnSpc>
            </a:pPr>
            <a:r>
              <a:rPr lang="fr-FR" sz="4000" b="1" strike="noStrike" dirty="0">
                <a:solidFill>
                  <a:srgbClr val="3F3F3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Collectes à Rixensart en chiffre cette année</a:t>
            </a:r>
            <a:endParaRPr sz="16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92" name="TextShape 2"/>
          <p:cNvSpPr txBox="1"/>
          <p:nvPr/>
        </p:nvSpPr>
        <p:spPr>
          <a:xfrm>
            <a:off x="2357437" y="1146600"/>
            <a:ext cx="8152920" cy="4564800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/>
          <a:lstStyle/>
          <a:p>
            <a:endParaRPr lang="fr-BE" dirty="0"/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fr-BE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endParaRPr lang="fr-BE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BE" dirty="0"/>
          </a:p>
          <a:p>
            <a:endParaRPr lang="fr-BE" dirty="0"/>
          </a:p>
        </p:txBody>
      </p:sp>
      <p:sp>
        <p:nvSpPr>
          <p:cNvPr id="95" name="CustomShape 3"/>
          <p:cNvSpPr/>
          <p:nvPr/>
        </p:nvSpPr>
        <p:spPr>
          <a:xfrm>
            <a:off x="3654360" y="6496920"/>
            <a:ext cx="2045160" cy="364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fr-BE" b="1" strike="noStrike" dirty="0">
                <a:solidFill>
                  <a:srgbClr val="000000"/>
                </a:solidFill>
                <a:latin typeface="Tw Cen MT"/>
              </a:rPr>
              <a:t>www.restor.be</a:t>
            </a:r>
            <a:endParaRPr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9253696D-0ABA-FC04-2ECB-F4AE5246A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9271863"/>
              </p:ext>
            </p:extLst>
          </p:nvPr>
        </p:nvGraphicFramePr>
        <p:xfrm>
          <a:off x="1481110" y="4439775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14191532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85186341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70045186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57503855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18408438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400765975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346547282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1119724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/>
                        <a:t>Fév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Avril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Mai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Juil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Aout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821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dirty="0"/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5613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/>
                        <a:t>2261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319325"/>
                  </a:ext>
                </a:extLst>
              </a:tr>
            </a:tbl>
          </a:graphicData>
        </a:graphic>
      </p:graphicFrame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FCE66DEB-DAB3-75C2-CC96-C96D94C5178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3673253"/>
              </p:ext>
            </p:extLst>
          </p:nvPr>
        </p:nvGraphicFramePr>
        <p:xfrm>
          <a:off x="1337085" y="1776248"/>
          <a:ext cx="6377507" cy="2488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87993723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C2C86E4-173B-65DD-AE25-10B69EB548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152" y="4480902"/>
            <a:ext cx="3240000" cy="216000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34A6966-67D2-B242-9750-92F7A5AC6E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152" y="1809000"/>
            <a:ext cx="3240000" cy="2160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B3E8175-303C-E82F-C9F4-EF7149EEE51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85" b="34515"/>
          <a:stretch/>
        </p:blipFill>
        <p:spPr>
          <a:xfrm>
            <a:off x="669848" y="4480902"/>
            <a:ext cx="3240000" cy="216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DA5E9E-7429-312A-6017-1F5A564FC1C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48" y="1809000"/>
            <a:ext cx="324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98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91E9C383-2870-255E-3EFC-11C90AFC3D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20" y="1609241"/>
            <a:ext cx="3240000" cy="2430001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A92AB3E-DAF5-FB94-8B62-6570F1DF15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20" y="4256690"/>
            <a:ext cx="3240000" cy="243000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43DE9A5-06FB-038C-769C-0527C782539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808" y="1609241"/>
            <a:ext cx="3240000" cy="2430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73F313F7-A5A0-88ED-B8E7-C6308EB0987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808" y="4256690"/>
            <a:ext cx="3240000" cy="243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25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ersonnalisé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BFBFBF"/>
      </a:accent1>
      <a:accent2>
        <a:srgbClr val="00A293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10353</TotalTime>
  <Words>720</Words>
  <Application>Microsoft Office PowerPoint</Application>
  <PresentationFormat>Affichage à l'écran (4:3)</PresentationFormat>
  <Paragraphs>167</Paragraphs>
  <Slides>15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15</vt:i4>
      </vt:variant>
    </vt:vector>
  </HeadingPairs>
  <TitlesOfParts>
    <vt:vector size="34" baseType="lpstr">
      <vt:lpstr>Arial</vt:lpstr>
      <vt:lpstr>Calibri</vt:lpstr>
      <vt:lpstr>Calibri Light</vt:lpstr>
      <vt:lpstr>DejaVu Sans</vt:lpstr>
      <vt:lpstr>Fira Sans Extra Condensed</vt:lpstr>
      <vt:lpstr>Fira Sans Extra Condensed Medium</vt:lpstr>
      <vt:lpstr>Helvetica Neue</vt:lpstr>
      <vt:lpstr>Montserrat Medium</vt:lpstr>
      <vt:lpstr>Montserrat SemiBold</vt:lpstr>
      <vt:lpstr>Roboto</vt:lpstr>
      <vt:lpstr>StarSymbol</vt:lpstr>
      <vt:lpstr>Tw Cen MT</vt:lpstr>
      <vt:lpstr>Wingdings</vt:lpstr>
      <vt:lpstr>Wingdings 2</vt:lpstr>
      <vt:lpstr>Office Theme</vt:lpstr>
      <vt:lpstr>2_Conception personnalisée</vt:lpstr>
      <vt:lpstr>1_Conception personnalisée</vt:lpstr>
      <vt:lpstr>Conception personnalisée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Conditions de collecte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Matthieu Bonaventure</dc:creator>
  <cp:lastModifiedBy>Brine, Laurence</cp:lastModifiedBy>
  <cp:revision>51</cp:revision>
  <cp:lastPrinted>2024-01-25T16:27:39Z</cp:lastPrinted>
  <dcterms:modified xsi:type="dcterms:W3CDTF">2024-10-01T08:52:51Z</dcterms:modified>
</cp:coreProperties>
</file>