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8"/>
  </p:notesMasterIdLst>
  <p:handoutMasterIdLst>
    <p:handoutMasterId r:id="rId49"/>
  </p:handoutMasterIdLst>
  <p:sldIdLst>
    <p:sldId id="341" r:id="rId2"/>
    <p:sldId id="342" r:id="rId3"/>
    <p:sldId id="343" r:id="rId4"/>
    <p:sldId id="427" r:id="rId5"/>
    <p:sldId id="445" r:id="rId6"/>
    <p:sldId id="428" r:id="rId7"/>
    <p:sldId id="446" r:id="rId8"/>
    <p:sldId id="447" r:id="rId9"/>
    <p:sldId id="449" r:id="rId10"/>
    <p:sldId id="450" r:id="rId11"/>
    <p:sldId id="431" r:id="rId12"/>
    <p:sldId id="432" r:id="rId13"/>
    <p:sldId id="433" r:id="rId14"/>
    <p:sldId id="434" r:id="rId15"/>
    <p:sldId id="435" r:id="rId16"/>
    <p:sldId id="436" r:id="rId17"/>
    <p:sldId id="438" r:id="rId18"/>
    <p:sldId id="439" r:id="rId19"/>
    <p:sldId id="456" r:id="rId20"/>
    <p:sldId id="440" r:id="rId21"/>
    <p:sldId id="441" r:id="rId22"/>
    <p:sldId id="442" r:id="rId23"/>
    <p:sldId id="443" r:id="rId24"/>
    <p:sldId id="444" r:id="rId25"/>
    <p:sldId id="369" r:id="rId26"/>
    <p:sldId id="365" r:id="rId27"/>
    <p:sldId id="453" r:id="rId28"/>
    <p:sldId id="366" r:id="rId29"/>
    <p:sldId id="377" r:id="rId30"/>
    <p:sldId id="378" r:id="rId31"/>
    <p:sldId id="379" r:id="rId32"/>
    <p:sldId id="380" r:id="rId33"/>
    <p:sldId id="376" r:id="rId34"/>
    <p:sldId id="454" r:id="rId35"/>
    <p:sldId id="381" r:id="rId36"/>
    <p:sldId id="382" r:id="rId37"/>
    <p:sldId id="383" r:id="rId38"/>
    <p:sldId id="384" r:id="rId39"/>
    <p:sldId id="457" r:id="rId40"/>
    <p:sldId id="455" r:id="rId41"/>
    <p:sldId id="459" r:id="rId42"/>
    <p:sldId id="458" r:id="rId43"/>
    <p:sldId id="363" r:id="rId44"/>
    <p:sldId id="451" r:id="rId45"/>
    <p:sldId id="452" r:id="rId46"/>
    <p:sldId id="385" r:id="rId47"/>
  </p:sldIdLst>
  <p:sldSz cx="9144000" cy="6858000" type="screen4x3"/>
  <p:notesSz cx="6781800" cy="9842500"/>
  <p:defaultTextStyle>
    <a:defPPr>
      <a:defRPr lang="nl-NL"/>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0">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99828" autoAdjust="0"/>
  </p:normalViewPr>
  <p:slideViewPr>
    <p:cSldViewPr snapToGrid="0">
      <p:cViewPr varScale="1">
        <p:scale>
          <a:sx n="110" d="100"/>
          <a:sy n="110" d="100"/>
        </p:scale>
        <p:origin x="16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5460" y="-540"/>
      </p:cViewPr>
      <p:guideLst>
        <p:guide orient="horz" pos="3100"/>
        <p:guide pos="21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0331C-BF5C-47CD-9AAD-5DF3B0A5A640}"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fr-FR"/>
        </a:p>
      </dgm:t>
    </dgm:pt>
    <dgm:pt modelId="{16CD679F-8EE1-4098-8A89-63514A290D04}">
      <dgm:prSet phldrT="[Text]"/>
      <dgm:spPr>
        <a:solidFill>
          <a:schemeClr val="accent1">
            <a:lumMod val="75000"/>
          </a:schemeClr>
        </a:solidFill>
        <a:ln>
          <a:solidFill>
            <a:schemeClr val="bg1"/>
          </a:solidFill>
        </a:ln>
      </dgm:spPr>
      <dgm:t>
        <a:bodyPr/>
        <a:lstStyle/>
        <a:p>
          <a:r>
            <a:rPr lang="fr-FR" dirty="0"/>
            <a:t>Au revenu professionnel d’une année prouvée est appliqué :</a:t>
          </a:r>
        </a:p>
      </dgm:t>
    </dgm:pt>
    <dgm:pt modelId="{5CDBB086-A031-4C31-BF90-D4283844E7E0}" type="parTrans" cxnId="{4A3F40F2-019A-4FD5-BC44-5DF83A0E8093}">
      <dgm:prSet/>
      <dgm:spPr/>
      <dgm:t>
        <a:bodyPr/>
        <a:lstStyle/>
        <a:p>
          <a:endParaRPr lang="fr-FR"/>
        </a:p>
      </dgm:t>
    </dgm:pt>
    <dgm:pt modelId="{ADDE955A-4FD3-4C8A-8052-583D8C0A3EB2}" type="sibTrans" cxnId="{4A3F40F2-019A-4FD5-BC44-5DF83A0E8093}">
      <dgm:prSet/>
      <dgm:spPr/>
      <dgm:t>
        <a:bodyPr/>
        <a:lstStyle/>
        <a:p>
          <a:endParaRPr lang="fr-FR"/>
        </a:p>
      </dgm:t>
    </dgm:pt>
    <dgm:pt modelId="{89E31017-BCF8-4927-9BA2-D50F3586523C}">
      <dgm:prSet/>
      <dgm:spPr>
        <a:solidFill>
          <a:schemeClr val="accent1">
            <a:lumMod val="75000"/>
          </a:schemeClr>
        </a:solidFill>
      </dgm:spPr>
      <dgm:t>
        <a:bodyPr/>
        <a:lstStyle/>
        <a:p>
          <a:r>
            <a:rPr lang="fr-FR" dirty="0"/>
            <a:t>Un coefficient fixé par arrêté royal dont le montant varie en fonction de l’année auquel il s’applique et de l’importance des revenus.  Ce coefficient est supprimé pour les revenus à partir de 2021</a:t>
          </a:r>
        </a:p>
      </dgm:t>
    </dgm:pt>
    <dgm:pt modelId="{E3B8339D-D897-43A4-9B37-CBC1BDCFF1F4}" type="parTrans" cxnId="{FD1946BD-C913-4C99-BCA8-99A7951268D9}">
      <dgm:prSet/>
      <dgm:spPr/>
      <dgm:t>
        <a:bodyPr/>
        <a:lstStyle/>
        <a:p>
          <a:endParaRPr lang="fr-FR"/>
        </a:p>
      </dgm:t>
    </dgm:pt>
    <dgm:pt modelId="{C0BBE9C5-B374-4664-930A-7E5222BF8774}" type="sibTrans" cxnId="{FD1946BD-C913-4C99-BCA8-99A7951268D9}">
      <dgm:prSet/>
      <dgm:spPr/>
      <dgm:t>
        <a:bodyPr/>
        <a:lstStyle/>
        <a:p>
          <a:endParaRPr lang="fr-FR"/>
        </a:p>
      </dgm:t>
    </dgm:pt>
    <dgm:pt modelId="{C8D30E09-6EB5-47A5-B502-4DEDA2A54B28}">
      <dgm:prSet/>
      <dgm:spPr>
        <a:solidFill>
          <a:schemeClr val="accent1">
            <a:lumMod val="75000"/>
          </a:schemeClr>
        </a:solidFill>
      </dgm:spPr>
      <dgm:t>
        <a:bodyPr/>
        <a:lstStyle/>
        <a:p>
          <a:r>
            <a:rPr lang="fr-FR" dirty="0"/>
            <a:t>Une adaptation au coût de la vie</a:t>
          </a:r>
        </a:p>
      </dgm:t>
    </dgm:pt>
    <dgm:pt modelId="{96F9E204-2A25-4ABF-A2AB-372315B68A6E}" type="parTrans" cxnId="{E998E6F0-E853-4F71-956D-561EBF18C025}">
      <dgm:prSet/>
      <dgm:spPr/>
      <dgm:t>
        <a:bodyPr/>
        <a:lstStyle/>
        <a:p>
          <a:endParaRPr lang="fr-FR"/>
        </a:p>
      </dgm:t>
    </dgm:pt>
    <dgm:pt modelId="{AA921435-D440-4B74-AB34-96418FBAF619}" type="sibTrans" cxnId="{E998E6F0-E853-4F71-956D-561EBF18C025}">
      <dgm:prSet/>
      <dgm:spPr/>
      <dgm:t>
        <a:bodyPr/>
        <a:lstStyle/>
        <a:p>
          <a:endParaRPr lang="fr-FR"/>
        </a:p>
      </dgm:t>
    </dgm:pt>
    <dgm:pt modelId="{B347EDEE-2BBF-41BE-9BCC-79664044B989}">
      <dgm:prSet/>
      <dgm:spPr>
        <a:solidFill>
          <a:schemeClr val="accent1">
            <a:lumMod val="75000"/>
          </a:schemeClr>
        </a:solidFill>
      </dgm:spPr>
      <dgm:t>
        <a:bodyPr/>
        <a:lstStyle/>
        <a:p>
          <a:r>
            <a:rPr lang="fr-FR"/>
            <a:t>Un taux : ménage (75 %) ou isolé (60 %)</a:t>
          </a:r>
        </a:p>
      </dgm:t>
    </dgm:pt>
    <dgm:pt modelId="{95E5AE6C-9B3C-45B8-B1C2-256D496E5A8F}" type="parTrans" cxnId="{FD873C0E-ADCC-4161-BC22-9DA4AC5754F8}">
      <dgm:prSet/>
      <dgm:spPr/>
      <dgm:t>
        <a:bodyPr/>
        <a:lstStyle/>
        <a:p>
          <a:endParaRPr lang="fr-FR"/>
        </a:p>
      </dgm:t>
    </dgm:pt>
    <dgm:pt modelId="{836437FC-52A1-4036-9FE7-E950D47FE54F}" type="sibTrans" cxnId="{FD873C0E-ADCC-4161-BC22-9DA4AC5754F8}">
      <dgm:prSet/>
      <dgm:spPr/>
      <dgm:t>
        <a:bodyPr/>
        <a:lstStyle/>
        <a:p>
          <a:endParaRPr lang="fr-FR"/>
        </a:p>
      </dgm:t>
    </dgm:pt>
    <dgm:pt modelId="{FF98F2CF-E9BC-4816-BE2A-7779198CF3CC}">
      <dgm:prSet/>
      <dgm:spPr>
        <a:solidFill>
          <a:schemeClr val="accent1">
            <a:lumMod val="75000"/>
          </a:schemeClr>
        </a:solidFill>
      </dgm:spPr>
      <dgm:t>
        <a:bodyPr/>
        <a:lstStyle/>
        <a:p>
          <a:r>
            <a:rPr lang="fr-FR"/>
            <a:t>La fraction représentative pour l’année en cause (78/14.040 pour un trimestre,…)</a:t>
          </a:r>
        </a:p>
      </dgm:t>
    </dgm:pt>
    <dgm:pt modelId="{914A5851-3783-4ED9-8812-B2E0CADC9B60}" type="parTrans" cxnId="{0501EE4A-C602-4D9C-8640-AE4F06455C79}">
      <dgm:prSet/>
      <dgm:spPr/>
      <dgm:t>
        <a:bodyPr/>
        <a:lstStyle/>
        <a:p>
          <a:endParaRPr lang="fr-FR"/>
        </a:p>
      </dgm:t>
    </dgm:pt>
    <dgm:pt modelId="{2C1E394D-E1CD-442D-82CA-DDC6BE24A283}" type="sibTrans" cxnId="{0501EE4A-C602-4D9C-8640-AE4F06455C79}">
      <dgm:prSet/>
      <dgm:spPr/>
      <dgm:t>
        <a:bodyPr/>
        <a:lstStyle/>
        <a:p>
          <a:endParaRPr lang="fr-FR"/>
        </a:p>
      </dgm:t>
    </dgm:pt>
    <dgm:pt modelId="{19DA1268-52E2-4632-AA01-8063F2EEC976}">
      <dgm:prSet phldrT="[Text]"/>
      <dgm:spPr>
        <a:noFill/>
        <a:ln>
          <a:solidFill>
            <a:schemeClr val="accent1"/>
          </a:solidFill>
        </a:ln>
      </dgm:spPr>
      <dgm:t>
        <a:bodyPr/>
        <a:lstStyle/>
        <a:p>
          <a:endParaRPr lang="fr-FR"/>
        </a:p>
      </dgm:t>
    </dgm:pt>
    <dgm:pt modelId="{C32A885B-DE9D-44E6-B92B-DD0968FBEF97}" type="parTrans" cxnId="{A5BC7B3E-7287-416C-ACF0-3103E7FEE658}">
      <dgm:prSet/>
      <dgm:spPr/>
      <dgm:t>
        <a:bodyPr/>
        <a:lstStyle/>
        <a:p>
          <a:endParaRPr lang="fr-FR"/>
        </a:p>
      </dgm:t>
    </dgm:pt>
    <dgm:pt modelId="{344C0C69-1E11-472E-BBFB-EB1FFE8743A1}" type="sibTrans" cxnId="{A5BC7B3E-7287-416C-ACF0-3103E7FEE658}">
      <dgm:prSet/>
      <dgm:spPr/>
      <dgm:t>
        <a:bodyPr/>
        <a:lstStyle/>
        <a:p>
          <a:endParaRPr lang="fr-FR"/>
        </a:p>
      </dgm:t>
    </dgm:pt>
    <dgm:pt modelId="{CC30388C-412B-4291-AAB3-ECE90EACD8E4}" type="pres">
      <dgm:prSet presAssocID="{DBA0331C-BF5C-47CD-9AAD-5DF3B0A5A640}" presName="linear" presStyleCnt="0">
        <dgm:presLayoutVars>
          <dgm:animLvl val="lvl"/>
          <dgm:resizeHandles val="exact"/>
        </dgm:presLayoutVars>
      </dgm:prSet>
      <dgm:spPr/>
    </dgm:pt>
    <dgm:pt modelId="{8F49CFCE-7F94-46E9-926C-727AA2BB8994}" type="pres">
      <dgm:prSet presAssocID="{16CD679F-8EE1-4098-8A89-63514A290D04}" presName="parentText" presStyleLbl="node1" presStyleIdx="0" presStyleCnt="6">
        <dgm:presLayoutVars>
          <dgm:chMax val="0"/>
          <dgm:bulletEnabled val="1"/>
        </dgm:presLayoutVars>
      </dgm:prSet>
      <dgm:spPr/>
    </dgm:pt>
    <dgm:pt modelId="{5539E6E6-86E8-46EE-8E2A-9E7FA8E080C5}" type="pres">
      <dgm:prSet presAssocID="{ADDE955A-4FD3-4C8A-8052-583D8C0A3EB2}" presName="spacer" presStyleCnt="0"/>
      <dgm:spPr/>
    </dgm:pt>
    <dgm:pt modelId="{984699C8-DC57-469E-9CE8-78A560C8FC85}" type="pres">
      <dgm:prSet presAssocID="{19DA1268-52E2-4632-AA01-8063F2EEC976}" presName="parentText" presStyleLbl="node1" presStyleIdx="1" presStyleCnt="6" custScaleY="47517">
        <dgm:presLayoutVars>
          <dgm:chMax val="0"/>
          <dgm:bulletEnabled val="1"/>
        </dgm:presLayoutVars>
      </dgm:prSet>
      <dgm:spPr/>
    </dgm:pt>
    <dgm:pt modelId="{38FE8EAC-CF03-4345-AF19-BCF612C3B246}" type="pres">
      <dgm:prSet presAssocID="{344C0C69-1E11-472E-BBFB-EB1FFE8743A1}" presName="spacer" presStyleCnt="0"/>
      <dgm:spPr/>
    </dgm:pt>
    <dgm:pt modelId="{5BD556E5-6A7E-4F9B-972E-D19F83979023}" type="pres">
      <dgm:prSet presAssocID="{89E31017-BCF8-4927-9BA2-D50F3586523C}" presName="parentText" presStyleLbl="node1" presStyleIdx="2" presStyleCnt="6">
        <dgm:presLayoutVars>
          <dgm:chMax val="0"/>
          <dgm:bulletEnabled val="1"/>
        </dgm:presLayoutVars>
      </dgm:prSet>
      <dgm:spPr/>
    </dgm:pt>
    <dgm:pt modelId="{14434BD3-CD17-4225-A767-E8160493064A}" type="pres">
      <dgm:prSet presAssocID="{C0BBE9C5-B374-4664-930A-7E5222BF8774}" presName="spacer" presStyleCnt="0"/>
      <dgm:spPr/>
    </dgm:pt>
    <dgm:pt modelId="{FA01A332-8EA1-4B1E-A0BE-B8D1D529703F}" type="pres">
      <dgm:prSet presAssocID="{C8D30E09-6EB5-47A5-B502-4DEDA2A54B28}" presName="parentText" presStyleLbl="node1" presStyleIdx="3" presStyleCnt="6">
        <dgm:presLayoutVars>
          <dgm:chMax val="0"/>
          <dgm:bulletEnabled val="1"/>
        </dgm:presLayoutVars>
      </dgm:prSet>
      <dgm:spPr/>
    </dgm:pt>
    <dgm:pt modelId="{A38E3266-75F7-4697-B632-3DA0248B5013}" type="pres">
      <dgm:prSet presAssocID="{AA921435-D440-4B74-AB34-96418FBAF619}" presName="spacer" presStyleCnt="0"/>
      <dgm:spPr/>
    </dgm:pt>
    <dgm:pt modelId="{876C91F4-A526-48FF-A525-A4462B5A26E8}" type="pres">
      <dgm:prSet presAssocID="{B347EDEE-2BBF-41BE-9BCC-79664044B989}" presName="parentText" presStyleLbl="node1" presStyleIdx="4" presStyleCnt="6">
        <dgm:presLayoutVars>
          <dgm:chMax val="0"/>
          <dgm:bulletEnabled val="1"/>
        </dgm:presLayoutVars>
      </dgm:prSet>
      <dgm:spPr/>
    </dgm:pt>
    <dgm:pt modelId="{82708EA0-D273-4191-8EDF-A8B159A37972}" type="pres">
      <dgm:prSet presAssocID="{836437FC-52A1-4036-9FE7-E950D47FE54F}" presName="spacer" presStyleCnt="0"/>
      <dgm:spPr/>
    </dgm:pt>
    <dgm:pt modelId="{F1241CB1-4139-46B5-86EA-437E32625130}" type="pres">
      <dgm:prSet presAssocID="{FF98F2CF-E9BC-4816-BE2A-7779198CF3CC}" presName="parentText" presStyleLbl="node1" presStyleIdx="5" presStyleCnt="6">
        <dgm:presLayoutVars>
          <dgm:chMax val="0"/>
          <dgm:bulletEnabled val="1"/>
        </dgm:presLayoutVars>
      </dgm:prSet>
      <dgm:spPr/>
    </dgm:pt>
  </dgm:ptLst>
  <dgm:cxnLst>
    <dgm:cxn modelId="{45D11D01-A429-4A37-9CE1-811BA0EF2010}" type="presOf" srcId="{FF98F2CF-E9BC-4816-BE2A-7779198CF3CC}" destId="{F1241CB1-4139-46B5-86EA-437E32625130}" srcOrd="0" destOrd="0" presId="urn:microsoft.com/office/officeart/2005/8/layout/vList2"/>
    <dgm:cxn modelId="{38C5F202-2B44-4DB4-8AED-EF0DFD298EA9}" type="presOf" srcId="{16CD679F-8EE1-4098-8A89-63514A290D04}" destId="{8F49CFCE-7F94-46E9-926C-727AA2BB8994}" srcOrd="0" destOrd="0" presId="urn:microsoft.com/office/officeart/2005/8/layout/vList2"/>
    <dgm:cxn modelId="{FD873C0E-ADCC-4161-BC22-9DA4AC5754F8}" srcId="{DBA0331C-BF5C-47CD-9AAD-5DF3B0A5A640}" destId="{B347EDEE-2BBF-41BE-9BCC-79664044B989}" srcOrd="4" destOrd="0" parTransId="{95E5AE6C-9B3C-45B8-B1C2-256D496E5A8F}" sibTransId="{836437FC-52A1-4036-9FE7-E950D47FE54F}"/>
    <dgm:cxn modelId="{574E0D12-11AC-479E-A3BA-3A3CF2CADB8A}" type="presOf" srcId="{89E31017-BCF8-4927-9BA2-D50F3586523C}" destId="{5BD556E5-6A7E-4F9B-972E-D19F83979023}" srcOrd="0" destOrd="0" presId="urn:microsoft.com/office/officeart/2005/8/layout/vList2"/>
    <dgm:cxn modelId="{A5BC7B3E-7287-416C-ACF0-3103E7FEE658}" srcId="{DBA0331C-BF5C-47CD-9AAD-5DF3B0A5A640}" destId="{19DA1268-52E2-4632-AA01-8063F2EEC976}" srcOrd="1" destOrd="0" parTransId="{C32A885B-DE9D-44E6-B92B-DD0968FBEF97}" sibTransId="{344C0C69-1E11-472E-BBFB-EB1FFE8743A1}"/>
    <dgm:cxn modelId="{0501EE4A-C602-4D9C-8640-AE4F06455C79}" srcId="{DBA0331C-BF5C-47CD-9AAD-5DF3B0A5A640}" destId="{FF98F2CF-E9BC-4816-BE2A-7779198CF3CC}" srcOrd="5" destOrd="0" parTransId="{914A5851-3783-4ED9-8812-B2E0CADC9B60}" sibTransId="{2C1E394D-E1CD-442D-82CA-DDC6BE24A283}"/>
    <dgm:cxn modelId="{63EC5874-7919-45EC-A451-3A640284EB6E}" type="presOf" srcId="{DBA0331C-BF5C-47CD-9AAD-5DF3B0A5A640}" destId="{CC30388C-412B-4291-AAB3-ECE90EACD8E4}" srcOrd="0" destOrd="0" presId="urn:microsoft.com/office/officeart/2005/8/layout/vList2"/>
    <dgm:cxn modelId="{FD1946BD-C913-4C99-BCA8-99A7951268D9}" srcId="{DBA0331C-BF5C-47CD-9AAD-5DF3B0A5A640}" destId="{89E31017-BCF8-4927-9BA2-D50F3586523C}" srcOrd="2" destOrd="0" parTransId="{E3B8339D-D897-43A4-9B37-CBC1BDCFF1F4}" sibTransId="{C0BBE9C5-B374-4664-930A-7E5222BF8774}"/>
    <dgm:cxn modelId="{13A05BE0-5693-4CBC-9B62-B45C76EE03DE}" type="presOf" srcId="{C8D30E09-6EB5-47A5-B502-4DEDA2A54B28}" destId="{FA01A332-8EA1-4B1E-A0BE-B8D1D529703F}" srcOrd="0" destOrd="0" presId="urn:microsoft.com/office/officeart/2005/8/layout/vList2"/>
    <dgm:cxn modelId="{7F6357E5-4E13-47F2-A268-CAE52EAF4EFE}" type="presOf" srcId="{B347EDEE-2BBF-41BE-9BCC-79664044B989}" destId="{876C91F4-A526-48FF-A525-A4462B5A26E8}" srcOrd="0" destOrd="0" presId="urn:microsoft.com/office/officeart/2005/8/layout/vList2"/>
    <dgm:cxn modelId="{E998E6F0-E853-4F71-956D-561EBF18C025}" srcId="{DBA0331C-BF5C-47CD-9AAD-5DF3B0A5A640}" destId="{C8D30E09-6EB5-47A5-B502-4DEDA2A54B28}" srcOrd="3" destOrd="0" parTransId="{96F9E204-2A25-4ABF-A2AB-372315B68A6E}" sibTransId="{AA921435-D440-4B74-AB34-96418FBAF619}"/>
    <dgm:cxn modelId="{4A3F40F2-019A-4FD5-BC44-5DF83A0E8093}" srcId="{DBA0331C-BF5C-47CD-9AAD-5DF3B0A5A640}" destId="{16CD679F-8EE1-4098-8A89-63514A290D04}" srcOrd="0" destOrd="0" parTransId="{5CDBB086-A031-4C31-BF90-D4283844E7E0}" sibTransId="{ADDE955A-4FD3-4C8A-8052-583D8C0A3EB2}"/>
    <dgm:cxn modelId="{BDB76DFB-B70B-4FE5-A1B2-54C86318F89B}" type="presOf" srcId="{19DA1268-52E2-4632-AA01-8063F2EEC976}" destId="{984699C8-DC57-469E-9CE8-78A560C8FC85}" srcOrd="0" destOrd="0" presId="urn:microsoft.com/office/officeart/2005/8/layout/vList2"/>
    <dgm:cxn modelId="{D21C5931-32E4-4C4D-AB35-E74D2ACE3776}" type="presParOf" srcId="{CC30388C-412B-4291-AAB3-ECE90EACD8E4}" destId="{8F49CFCE-7F94-46E9-926C-727AA2BB8994}" srcOrd="0" destOrd="0" presId="urn:microsoft.com/office/officeart/2005/8/layout/vList2"/>
    <dgm:cxn modelId="{8A9BB085-45BB-4DBF-BFDB-1FC369106675}" type="presParOf" srcId="{CC30388C-412B-4291-AAB3-ECE90EACD8E4}" destId="{5539E6E6-86E8-46EE-8E2A-9E7FA8E080C5}" srcOrd="1" destOrd="0" presId="urn:microsoft.com/office/officeart/2005/8/layout/vList2"/>
    <dgm:cxn modelId="{439E8522-8DB1-40D5-B8AD-581A44CE8340}" type="presParOf" srcId="{CC30388C-412B-4291-AAB3-ECE90EACD8E4}" destId="{984699C8-DC57-469E-9CE8-78A560C8FC85}" srcOrd="2" destOrd="0" presId="urn:microsoft.com/office/officeart/2005/8/layout/vList2"/>
    <dgm:cxn modelId="{523C1F80-D878-4F85-914C-70D3AF6A610F}" type="presParOf" srcId="{CC30388C-412B-4291-AAB3-ECE90EACD8E4}" destId="{38FE8EAC-CF03-4345-AF19-BCF612C3B246}" srcOrd="3" destOrd="0" presId="urn:microsoft.com/office/officeart/2005/8/layout/vList2"/>
    <dgm:cxn modelId="{DA2E9D3D-6B73-4A0F-93DD-7173EB812941}" type="presParOf" srcId="{CC30388C-412B-4291-AAB3-ECE90EACD8E4}" destId="{5BD556E5-6A7E-4F9B-972E-D19F83979023}" srcOrd="4" destOrd="0" presId="urn:microsoft.com/office/officeart/2005/8/layout/vList2"/>
    <dgm:cxn modelId="{B9AD15BE-CE5F-4DF4-8A5C-8E2FC2B01FC2}" type="presParOf" srcId="{CC30388C-412B-4291-AAB3-ECE90EACD8E4}" destId="{14434BD3-CD17-4225-A767-E8160493064A}" srcOrd="5" destOrd="0" presId="urn:microsoft.com/office/officeart/2005/8/layout/vList2"/>
    <dgm:cxn modelId="{1A6EE1A1-D0D6-49E5-9699-D7A58F55B7F9}" type="presParOf" srcId="{CC30388C-412B-4291-AAB3-ECE90EACD8E4}" destId="{FA01A332-8EA1-4B1E-A0BE-B8D1D529703F}" srcOrd="6" destOrd="0" presId="urn:microsoft.com/office/officeart/2005/8/layout/vList2"/>
    <dgm:cxn modelId="{F67A9217-55B1-4CCA-8A24-745F4B1D5692}" type="presParOf" srcId="{CC30388C-412B-4291-AAB3-ECE90EACD8E4}" destId="{A38E3266-75F7-4697-B632-3DA0248B5013}" srcOrd="7" destOrd="0" presId="urn:microsoft.com/office/officeart/2005/8/layout/vList2"/>
    <dgm:cxn modelId="{447269F4-5B5D-47E9-8206-4F05C573036A}" type="presParOf" srcId="{CC30388C-412B-4291-AAB3-ECE90EACD8E4}" destId="{876C91F4-A526-48FF-A525-A4462B5A26E8}" srcOrd="8" destOrd="0" presId="urn:microsoft.com/office/officeart/2005/8/layout/vList2"/>
    <dgm:cxn modelId="{60468388-3841-43B9-B34B-EB73BB0741C7}" type="presParOf" srcId="{CC30388C-412B-4291-AAB3-ECE90EACD8E4}" destId="{82708EA0-D273-4191-8EDF-A8B159A37972}" srcOrd="9" destOrd="0" presId="urn:microsoft.com/office/officeart/2005/8/layout/vList2"/>
    <dgm:cxn modelId="{AEFF94DF-98F1-4492-B603-5A9DF2D4C9D1}" type="presParOf" srcId="{CC30388C-412B-4291-AAB3-ECE90EACD8E4}" destId="{F1241CB1-4139-46B5-86EA-437E3262513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01D61-9724-4FE4-8A3B-3D6A10047D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B79CE9F2-05AC-4A03-8758-A4311A4AE357}">
      <dgm:prSet phldrT="[Text]"/>
      <dgm:spPr/>
      <dgm:t>
        <a:bodyPr/>
        <a:lstStyle/>
        <a:p>
          <a:r>
            <a:rPr lang="fr-FR" dirty="0"/>
            <a:t>Avoir atteint l’âge de la pension (65 ans), sauf si bénéfice d’une pension de retraite anticipée</a:t>
          </a:r>
        </a:p>
      </dgm:t>
    </dgm:pt>
    <dgm:pt modelId="{2F7D1550-EE6E-4A4D-AA87-AB703B2F9E93}" type="parTrans" cxnId="{6205A25F-530D-4645-89C2-3403B2FC9ABC}">
      <dgm:prSet/>
      <dgm:spPr/>
      <dgm:t>
        <a:bodyPr/>
        <a:lstStyle/>
        <a:p>
          <a:endParaRPr lang="fr-FR"/>
        </a:p>
      </dgm:t>
    </dgm:pt>
    <dgm:pt modelId="{B6678C01-ACF8-4921-9DFD-11C8228E5C58}" type="sibTrans" cxnId="{6205A25F-530D-4645-89C2-3403B2FC9ABC}">
      <dgm:prSet/>
      <dgm:spPr/>
      <dgm:t>
        <a:bodyPr/>
        <a:lstStyle/>
        <a:p>
          <a:endParaRPr lang="fr-FR"/>
        </a:p>
      </dgm:t>
    </dgm:pt>
    <dgm:pt modelId="{D7C60D40-173A-4992-969E-C5D101146921}">
      <dgm:prSet/>
      <dgm:spPr/>
      <dgm:t>
        <a:bodyPr/>
        <a:lstStyle/>
        <a:p>
          <a:r>
            <a:rPr lang="fr-FR" dirty="0"/>
            <a:t>Introduire une demande (sauf en cas d’examen d’office)</a:t>
          </a:r>
        </a:p>
      </dgm:t>
    </dgm:pt>
    <dgm:pt modelId="{0F32A6E0-EE8D-4A9D-832B-1B7EA48F3E4F}" type="parTrans" cxnId="{2F053E36-4BBD-451F-9877-479D4E803FF3}">
      <dgm:prSet/>
      <dgm:spPr/>
      <dgm:t>
        <a:bodyPr/>
        <a:lstStyle/>
        <a:p>
          <a:endParaRPr lang="fr-FR"/>
        </a:p>
      </dgm:t>
    </dgm:pt>
    <dgm:pt modelId="{9615151B-3CF3-43B8-A845-1B15A2180061}" type="sibTrans" cxnId="{2F053E36-4BBD-451F-9877-479D4E803FF3}">
      <dgm:prSet/>
      <dgm:spPr/>
      <dgm:t>
        <a:bodyPr/>
        <a:lstStyle/>
        <a:p>
          <a:endParaRPr lang="fr-FR"/>
        </a:p>
      </dgm:t>
    </dgm:pt>
    <dgm:pt modelId="{258C06BF-962F-4033-B669-705CB8B00A09}">
      <dgm:prSet/>
      <dgm:spPr/>
      <dgm:t>
        <a:bodyPr/>
        <a:lstStyle/>
        <a:p>
          <a:r>
            <a:rPr lang="fr-FR" dirty="0"/>
            <a:t>Prouver une carrière professionnelle de travailleur indépendant ou d’aidant dans le chef de votre ex-conjoint</a:t>
          </a:r>
        </a:p>
      </dgm:t>
    </dgm:pt>
    <dgm:pt modelId="{FE219CC8-7935-41A6-93D9-7C4792297DA7}" type="parTrans" cxnId="{18763CE0-E0E6-4272-8F88-511C830AAA66}">
      <dgm:prSet/>
      <dgm:spPr/>
      <dgm:t>
        <a:bodyPr/>
        <a:lstStyle/>
        <a:p>
          <a:endParaRPr lang="fr-FR"/>
        </a:p>
      </dgm:t>
    </dgm:pt>
    <dgm:pt modelId="{52A9AF05-7871-43DB-9E39-FFAC4CF809AB}" type="sibTrans" cxnId="{18763CE0-E0E6-4272-8F88-511C830AAA66}">
      <dgm:prSet/>
      <dgm:spPr/>
      <dgm:t>
        <a:bodyPr/>
        <a:lstStyle/>
        <a:p>
          <a:endParaRPr lang="fr-FR"/>
        </a:p>
      </dgm:t>
    </dgm:pt>
    <dgm:pt modelId="{9651832D-7F6F-4D82-99DC-5EEDFAE10F9B}">
      <dgm:prSet/>
      <dgm:spPr/>
      <dgm:t>
        <a:bodyPr/>
        <a:lstStyle/>
        <a:p>
          <a:r>
            <a:rPr lang="fr-FR" dirty="0"/>
            <a:t>Ne pas être déchu de l’autorité parentale</a:t>
          </a:r>
        </a:p>
      </dgm:t>
    </dgm:pt>
    <dgm:pt modelId="{3DD75FD0-C741-4D52-8D52-1401838D229D}" type="parTrans" cxnId="{BFB54DF2-DB4A-47C4-9C79-B1261392C795}">
      <dgm:prSet/>
      <dgm:spPr/>
      <dgm:t>
        <a:bodyPr/>
        <a:lstStyle/>
        <a:p>
          <a:endParaRPr lang="fr-FR"/>
        </a:p>
      </dgm:t>
    </dgm:pt>
    <dgm:pt modelId="{8929F22E-D527-4123-BD9D-8D09F3E0FE8C}" type="sibTrans" cxnId="{BFB54DF2-DB4A-47C4-9C79-B1261392C795}">
      <dgm:prSet/>
      <dgm:spPr/>
      <dgm:t>
        <a:bodyPr/>
        <a:lstStyle/>
        <a:p>
          <a:endParaRPr lang="fr-FR"/>
        </a:p>
      </dgm:t>
    </dgm:pt>
    <dgm:pt modelId="{079C7E3F-5451-4A1C-95F6-E384C4769354}">
      <dgm:prSet/>
      <dgm:spPr/>
      <dgm:t>
        <a:bodyPr/>
        <a:lstStyle/>
        <a:p>
          <a:r>
            <a:rPr lang="fr-FR" dirty="0"/>
            <a:t>Ne pas avoir été condamné pour avoir attenté à la vie de votre conjoint</a:t>
          </a:r>
        </a:p>
      </dgm:t>
    </dgm:pt>
    <dgm:pt modelId="{55D7E224-0773-431E-B112-E8D17937A720}" type="parTrans" cxnId="{09265C90-67D6-4873-898D-8D7AE66876C7}">
      <dgm:prSet/>
      <dgm:spPr/>
      <dgm:t>
        <a:bodyPr/>
        <a:lstStyle/>
        <a:p>
          <a:endParaRPr lang="fr-FR"/>
        </a:p>
      </dgm:t>
    </dgm:pt>
    <dgm:pt modelId="{DA90C9C8-E735-4B68-832E-FAFC58EBB486}" type="sibTrans" cxnId="{09265C90-67D6-4873-898D-8D7AE66876C7}">
      <dgm:prSet/>
      <dgm:spPr/>
      <dgm:t>
        <a:bodyPr/>
        <a:lstStyle/>
        <a:p>
          <a:endParaRPr lang="fr-FR"/>
        </a:p>
      </dgm:t>
    </dgm:pt>
    <dgm:pt modelId="{9D81A475-4140-423B-B302-4748F04C2669}">
      <dgm:prSet/>
      <dgm:spPr/>
      <dgm:t>
        <a:bodyPr/>
        <a:lstStyle/>
        <a:p>
          <a:r>
            <a:rPr lang="fr-FR" dirty="0"/>
            <a:t>Ne pas prétendre à une pension de survie du chef d’un mariage précédent</a:t>
          </a:r>
        </a:p>
      </dgm:t>
    </dgm:pt>
    <dgm:pt modelId="{83F42922-E788-4695-8C18-9C2197576CDD}" type="parTrans" cxnId="{51A97574-ECAF-4C63-9FA7-F26D3E5011D1}">
      <dgm:prSet/>
      <dgm:spPr/>
      <dgm:t>
        <a:bodyPr/>
        <a:lstStyle/>
        <a:p>
          <a:endParaRPr lang="fr-FR"/>
        </a:p>
      </dgm:t>
    </dgm:pt>
    <dgm:pt modelId="{FE2B984A-947B-434F-ACE4-21F400FCA02C}" type="sibTrans" cxnId="{51A97574-ECAF-4C63-9FA7-F26D3E5011D1}">
      <dgm:prSet/>
      <dgm:spPr/>
      <dgm:t>
        <a:bodyPr/>
        <a:lstStyle/>
        <a:p>
          <a:endParaRPr lang="fr-FR"/>
        </a:p>
      </dgm:t>
    </dgm:pt>
    <dgm:pt modelId="{B9C17A74-D783-4CD6-93BA-DBD84EF6203C}">
      <dgm:prSet/>
      <dgm:spPr/>
      <dgm:t>
        <a:bodyPr/>
        <a:lstStyle/>
        <a:p>
          <a:r>
            <a:rPr lang="fr-FR" dirty="0"/>
            <a:t>Ne pas être remarié</a:t>
          </a:r>
        </a:p>
      </dgm:t>
    </dgm:pt>
    <dgm:pt modelId="{E36B42B9-4E4D-41E7-9457-A99111F24B80}" type="parTrans" cxnId="{AE91FE80-06D8-4800-8A76-FE69E6FA66EC}">
      <dgm:prSet/>
      <dgm:spPr/>
      <dgm:t>
        <a:bodyPr/>
        <a:lstStyle/>
        <a:p>
          <a:endParaRPr lang="fr-FR"/>
        </a:p>
      </dgm:t>
    </dgm:pt>
    <dgm:pt modelId="{3C5F1687-0FF8-4DD0-B35A-13D988979084}" type="sibTrans" cxnId="{AE91FE80-06D8-4800-8A76-FE69E6FA66EC}">
      <dgm:prSet/>
      <dgm:spPr/>
      <dgm:t>
        <a:bodyPr/>
        <a:lstStyle/>
        <a:p>
          <a:endParaRPr lang="fr-FR"/>
        </a:p>
      </dgm:t>
    </dgm:pt>
    <dgm:pt modelId="{B2F03C6E-0FA1-450B-BB28-B581256C2817}" type="pres">
      <dgm:prSet presAssocID="{CE301D61-9724-4FE4-8A3B-3D6A10047D23}" presName="linear" presStyleCnt="0">
        <dgm:presLayoutVars>
          <dgm:animLvl val="lvl"/>
          <dgm:resizeHandles val="exact"/>
        </dgm:presLayoutVars>
      </dgm:prSet>
      <dgm:spPr/>
    </dgm:pt>
    <dgm:pt modelId="{ABDD852B-D8B0-483E-855A-A96BBC3A8B9C}" type="pres">
      <dgm:prSet presAssocID="{B79CE9F2-05AC-4A03-8758-A4311A4AE357}" presName="parentText" presStyleLbl="node1" presStyleIdx="0" presStyleCnt="7">
        <dgm:presLayoutVars>
          <dgm:chMax val="0"/>
          <dgm:bulletEnabled val="1"/>
        </dgm:presLayoutVars>
      </dgm:prSet>
      <dgm:spPr/>
    </dgm:pt>
    <dgm:pt modelId="{19231568-6B64-4C98-A92A-E94D5FDBAAC2}" type="pres">
      <dgm:prSet presAssocID="{B6678C01-ACF8-4921-9DFD-11C8228E5C58}" presName="spacer" presStyleCnt="0"/>
      <dgm:spPr/>
    </dgm:pt>
    <dgm:pt modelId="{380B293E-3524-45EB-AF34-7C82612AE2FE}" type="pres">
      <dgm:prSet presAssocID="{D7C60D40-173A-4992-969E-C5D101146921}" presName="parentText" presStyleLbl="node1" presStyleIdx="1" presStyleCnt="7">
        <dgm:presLayoutVars>
          <dgm:chMax val="0"/>
          <dgm:bulletEnabled val="1"/>
        </dgm:presLayoutVars>
      </dgm:prSet>
      <dgm:spPr/>
    </dgm:pt>
    <dgm:pt modelId="{15B40C8A-B7C7-4B05-B440-71280A31DE2F}" type="pres">
      <dgm:prSet presAssocID="{9615151B-3CF3-43B8-A845-1B15A2180061}" presName="spacer" presStyleCnt="0"/>
      <dgm:spPr/>
    </dgm:pt>
    <dgm:pt modelId="{30E75BE3-AA11-416F-BCA8-6A8335AA7495}" type="pres">
      <dgm:prSet presAssocID="{258C06BF-962F-4033-B669-705CB8B00A09}" presName="parentText" presStyleLbl="node1" presStyleIdx="2" presStyleCnt="7">
        <dgm:presLayoutVars>
          <dgm:chMax val="0"/>
          <dgm:bulletEnabled val="1"/>
        </dgm:presLayoutVars>
      </dgm:prSet>
      <dgm:spPr/>
    </dgm:pt>
    <dgm:pt modelId="{F7B41FAC-C711-4EB5-BE37-3B7A4966ED92}" type="pres">
      <dgm:prSet presAssocID="{52A9AF05-7871-43DB-9E39-FFAC4CF809AB}" presName="spacer" presStyleCnt="0"/>
      <dgm:spPr/>
    </dgm:pt>
    <dgm:pt modelId="{66007559-C4E8-4C0F-9C0E-E36CC1AAE9D6}" type="pres">
      <dgm:prSet presAssocID="{9651832D-7F6F-4D82-99DC-5EEDFAE10F9B}" presName="parentText" presStyleLbl="node1" presStyleIdx="3" presStyleCnt="7">
        <dgm:presLayoutVars>
          <dgm:chMax val="0"/>
          <dgm:bulletEnabled val="1"/>
        </dgm:presLayoutVars>
      </dgm:prSet>
      <dgm:spPr/>
    </dgm:pt>
    <dgm:pt modelId="{5A6A8D05-A220-41DB-A38E-D834D507639C}" type="pres">
      <dgm:prSet presAssocID="{8929F22E-D527-4123-BD9D-8D09F3E0FE8C}" presName="spacer" presStyleCnt="0"/>
      <dgm:spPr/>
    </dgm:pt>
    <dgm:pt modelId="{128FE52F-CB61-443A-9613-C4B0882A89FF}" type="pres">
      <dgm:prSet presAssocID="{079C7E3F-5451-4A1C-95F6-E384C4769354}" presName="parentText" presStyleLbl="node1" presStyleIdx="4" presStyleCnt="7">
        <dgm:presLayoutVars>
          <dgm:chMax val="0"/>
          <dgm:bulletEnabled val="1"/>
        </dgm:presLayoutVars>
      </dgm:prSet>
      <dgm:spPr/>
    </dgm:pt>
    <dgm:pt modelId="{101C6B9D-35E8-4DC4-BD86-AFF8C7ADBFCE}" type="pres">
      <dgm:prSet presAssocID="{DA90C9C8-E735-4B68-832E-FAFC58EBB486}" presName="spacer" presStyleCnt="0"/>
      <dgm:spPr/>
    </dgm:pt>
    <dgm:pt modelId="{0592597B-DCBB-489E-9EB1-7E5B62F5E6C9}" type="pres">
      <dgm:prSet presAssocID="{9D81A475-4140-423B-B302-4748F04C2669}" presName="parentText" presStyleLbl="node1" presStyleIdx="5" presStyleCnt="7">
        <dgm:presLayoutVars>
          <dgm:chMax val="0"/>
          <dgm:bulletEnabled val="1"/>
        </dgm:presLayoutVars>
      </dgm:prSet>
      <dgm:spPr/>
    </dgm:pt>
    <dgm:pt modelId="{9D95AD53-3D6B-49DB-A417-4C9602A1C02F}" type="pres">
      <dgm:prSet presAssocID="{FE2B984A-947B-434F-ACE4-21F400FCA02C}" presName="spacer" presStyleCnt="0"/>
      <dgm:spPr/>
    </dgm:pt>
    <dgm:pt modelId="{CD04234F-866F-4278-930D-7DDD8A300F99}" type="pres">
      <dgm:prSet presAssocID="{B9C17A74-D783-4CD6-93BA-DBD84EF6203C}" presName="parentText" presStyleLbl="node1" presStyleIdx="6" presStyleCnt="7">
        <dgm:presLayoutVars>
          <dgm:chMax val="0"/>
          <dgm:bulletEnabled val="1"/>
        </dgm:presLayoutVars>
      </dgm:prSet>
      <dgm:spPr/>
    </dgm:pt>
  </dgm:ptLst>
  <dgm:cxnLst>
    <dgm:cxn modelId="{2F053E36-4BBD-451F-9877-479D4E803FF3}" srcId="{CE301D61-9724-4FE4-8A3B-3D6A10047D23}" destId="{D7C60D40-173A-4992-969E-C5D101146921}" srcOrd="1" destOrd="0" parTransId="{0F32A6E0-EE8D-4A9D-832B-1B7EA48F3E4F}" sibTransId="{9615151B-3CF3-43B8-A845-1B15A2180061}"/>
    <dgm:cxn modelId="{6205A25F-530D-4645-89C2-3403B2FC9ABC}" srcId="{CE301D61-9724-4FE4-8A3B-3D6A10047D23}" destId="{B79CE9F2-05AC-4A03-8758-A4311A4AE357}" srcOrd="0" destOrd="0" parTransId="{2F7D1550-EE6E-4A4D-AA87-AB703B2F9E93}" sibTransId="{B6678C01-ACF8-4921-9DFD-11C8228E5C58}"/>
    <dgm:cxn modelId="{1B077869-7E89-47F1-9992-A45FBFACDC13}" type="presOf" srcId="{D7C60D40-173A-4992-969E-C5D101146921}" destId="{380B293E-3524-45EB-AF34-7C82612AE2FE}" srcOrd="0" destOrd="0" presId="urn:microsoft.com/office/officeart/2005/8/layout/vList2"/>
    <dgm:cxn modelId="{90315B71-7759-4251-B09C-349FFA30C379}" type="presOf" srcId="{258C06BF-962F-4033-B669-705CB8B00A09}" destId="{30E75BE3-AA11-416F-BCA8-6A8335AA7495}" srcOrd="0" destOrd="0" presId="urn:microsoft.com/office/officeart/2005/8/layout/vList2"/>
    <dgm:cxn modelId="{AE4AFC73-14C7-4D8B-ADF0-3FFE2C34CC2F}" type="presOf" srcId="{CE301D61-9724-4FE4-8A3B-3D6A10047D23}" destId="{B2F03C6E-0FA1-450B-BB28-B581256C2817}" srcOrd="0" destOrd="0" presId="urn:microsoft.com/office/officeart/2005/8/layout/vList2"/>
    <dgm:cxn modelId="{51A97574-ECAF-4C63-9FA7-F26D3E5011D1}" srcId="{CE301D61-9724-4FE4-8A3B-3D6A10047D23}" destId="{9D81A475-4140-423B-B302-4748F04C2669}" srcOrd="5" destOrd="0" parTransId="{83F42922-E788-4695-8C18-9C2197576CDD}" sibTransId="{FE2B984A-947B-434F-ACE4-21F400FCA02C}"/>
    <dgm:cxn modelId="{AE91FE80-06D8-4800-8A76-FE69E6FA66EC}" srcId="{CE301D61-9724-4FE4-8A3B-3D6A10047D23}" destId="{B9C17A74-D783-4CD6-93BA-DBD84EF6203C}" srcOrd="6" destOrd="0" parTransId="{E36B42B9-4E4D-41E7-9457-A99111F24B80}" sibTransId="{3C5F1687-0FF8-4DD0-B35A-13D988979084}"/>
    <dgm:cxn modelId="{32960185-3A46-408D-9679-A1A50A968090}" type="presOf" srcId="{079C7E3F-5451-4A1C-95F6-E384C4769354}" destId="{128FE52F-CB61-443A-9613-C4B0882A89FF}" srcOrd="0" destOrd="0" presId="urn:microsoft.com/office/officeart/2005/8/layout/vList2"/>
    <dgm:cxn modelId="{09265C90-67D6-4873-898D-8D7AE66876C7}" srcId="{CE301D61-9724-4FE4-8A3B-3D6A10047D23}" destId="{079C7E3F-5451-4A1C-95F6-E384C4769354}" srcOrd="4" destOrd="0" parTransId="{55D7E224-0773-431E-B112-E8D17937A720}" sibTransId="{DA90C9C8-E735-4B68-832E-FAFC58EBB486}"/>
    <dgm:cxn modelId="{61CD9DAB-8850-401F-9C48-84630D5B8DD0}" type="presOf" srcId="{9D81A475-4140-423B-B302-4748F04C2669}" destId="{0592597B-DCBB-489E-9EB1-7E5B62F5E6C9}" srcOrd="0" destOrd="0" presId="urn:microsoft.com/office/officeart/2005/8/layout/vList2"/>
    <dgm:cxn modelId="{489F34C3-6E3C-4923-9256-123BA32E6D51}" type="presOf" srcId="{9651832D-7F6F-4D82-99DC-5EEDFAE10F9B}" destId="{66007559-C4E8-4C0F-9C0E-E36CC1AAE9D6}" srcOrd="0" destOrd="0" presId="urn:microsoft.com/office/officeart/2005/8/layout/vList2"/>
    <dgm:cxn modelId="{18763CE0-E0E6-4272-8F88-511C830AAA66}" srcId="{CE301D61-9724-4FE4-8A3B-3D6A10047D23}" destId="{258C06BF-962F-4033-B669-705CB8B00A09}" srcOrd="2" destOrd="0" parTransId="{FE219CC8-7935-41A6-93D9-7C4792297DA7}" sibTransId="{52A9AF05-7871-43DB-9E39-FFAC4CF809AB}"/>
    <dgm:cxn modelId="{BFB54DF2-DB4A-47C4-9C79-B1261392C795}" srcId="{CE301D61-9724-4FE4-8A3B-3D6A10047D23}" destId="{9651832D-7F6F-4D82-99DC-5EEDFAE10F9B}" srcOrd="3" destOrd="0" parTransId="{3DD75FD0-C741-4D52-8D52-1401838D229D}" sibTransId="{8929F22E-D527-4123-BD9D-8D09F3E0FE8C}"/>
    <dgm:cxn modelId="{845369F8-21A8-454B-879C-2488423E990B}" type="presOf" srcId="{B79CE9F2-05AC-4A03-8758-A4311A4AE357}" destId="{ABDD852B-D8B0-483E-855A-A96BBC3A8B9C}" srcOrd="0" destOrd="0" presId="urn:microsoft.com/office/officeart/2005/8/layout/vList2"/>
    <dgm:cxn modelId="{DC0EB9FA-CAE7-4558-89F5-8FFCF4CF768A}" type="presOf" srcId="{B9C17A74-D783-4CD6-93BA-DBD84EF6203C}" destId="{CD04234F-866F-4278-930D-7DDD8A300F99}" srcOrd="0" destOrd="0" presId="urn:microsoft.com/office/officeart/2005/8/layout/vList2"/>
    <dgm:cxn modelId="{9D91B2B8-1C8F-4795-963A-912F2CD8B4A0}" type="presParOf" srcId="{B2F03C6E-0FA1-450B-BB28-B581256C2817}" destId="{ABDD852B-D8B0-483E-855A-A96BBC3A8B9C}" srcOrd="0" destOrd="0" presId="urn:microsoft.com/office/officeart/2005/8/layout/vList2"/>
    <dgm:cxn modelId="{C730A745-75B8-4988-9A51-554C6E61D4A3}" type="presParOf" srcId="{B2F03C6E-0FA1-450B-BB28-B581256C2817}" destId="{19231568-6B64-4C98-A92A-E94D5FDBAAC2}" srcOrd="1" destOrd="0" presId="urn:microsoft.com/office/officeart/2005/8/layout/vList2"/>
    <dgm:cxn modelId="{E1B870DD-613E-4E2F-97E2-1F2CC6EDB442}" type="presParOf" srcId="{B2F03C6E-0FA1-450B-BB28-B581256C2817}" destId="{380B293E-3524-45EB-AF34-7C82612AE2FE}" srcOrd="2" destOrd="0" presId="urn:microsoft.com/office/officeart/2005/8/layout/vList2"/>
    <dgm:cxn modelId="{BCF4815F-B0A3-40D2-9367-CD09321E5CEA}" type="presParOf" srcId="{B2F03C6E-0FA1-450B-BB28-B581256C2817}" destId="{15B40C8A-B7C7-4B05-B440-71280A31DE2F}" srcOrd="3" destOrd="0" presId="urn:microsoft.com/office/officeart/2005/8/layout/vList2"/>
    <dgm:cxn modelId="{CE7A532C-6DDE-4491-8B27-84971EDD1C9C}" type="presParOf" srcId="{B2F03C6E-0FA1-450B-BB28-B581256C2817}" destId="{30E75BE3-AA11-416F-BCA8-6A8335AA7495}" srcOrd="4" destOrd="0" presId="urn:microsoft.com/office/officeart/2005/8/layout/vList2"/>
    <dgm:cxn modelId="{F6A8F925-29D5-4032-918C-5B2F820EB4D6}" type="presParOf" srcId="{B2F03C6E-0FA1-450B-BB28-B581256C2817}" destId="{F7B41FAC-C711-4EB5-BE37-3B7A4966ED92}" srcOrd="5" destOrd="0" presId="urn:microsoft.com/office/officeart/2005/8/layout/vList2"/>
    <dgm:cxn modelId="{357493F7-789E-48DD-AE41-1ED9FAEF567A}" type="presParOf" srcId="{B2F03C6E-0FA1-450B-BB28-B581256C2817}" destId="{66007559-C4E8-4C0F-9C0E-E36CC1AAE9D6}" srcOrd="6" destOrd="0" presId="urn:microsoft.com/office/officeart/2005/8/layout/vList2"/>
    <dgm:cxn modelId="{A7E9BB9C-7767-4461-B40D-7900A2B49DD0}" type="presParOf" srcId="{B2F03C6E-0FA1-450B-BB28-B581256C2817}" destId="{5A6A8D05-A220-41DB-A38E-D834D507639C}" srcOrd="7" destOrd="0" presId="urn:microsoft.com/office/officeart/2005/8/layout/vList2"/>
    <dgm:cxn modelId="{B98DB215-7776-4D9D-81AB-DD7CBE362608}" type="presParOf" srcId="{B2F03C6E-0FA1-450B-BB28-B581256C2817}" destId="{128FE52F-CB61-443A-9613-C4B0882A89FF}" srcOrd="8" destOrd="0" presId="urn:microsoft.com/office/officeart/2005/8/layout/vList2"/>
    <dgm:cxn modelId="{20B48311-97CC-4B08-B944-004DC3959A5E}" type="presParOf" srcId="{B2F03C6E-0FA1-450B-BB28-B581256C2817}" destId="{101C6B9D-35E8-4DC4-BD86-AFF8C7ADBFCE}" srcOrd="9" destOrd="0" presId="urn:microsoft.com/office/officeart/2005/8/layout/vList2"/>
    <dgm:cxn modelId="{980863A1-2D82-42EE-8685-D9D70C6534D9}" type="presParOf" srcId="{B2F03C6E-0FA1-450B-BB28-B581256C2817}" destId="{0592597B-DCBB-489E-9EB1-7E5B62F5E6C9}" srcOrd="10" destOrd="0" presId="urn:microsoft.com/office/officeart/2005/8/layout/vList2"/>
    <dgm:cxn modelId="{617D21C0-A800-4425-A884-DC9D135C6B80}" type="presParOf" srcId="{B2F03C6E-0FA1-450B-BB28-B581256C2817}" destId="{9D95AD53-3D6B-49DB-A417-4C9602A1C02F}" srcOrd="11" destOrd="0" presId="urn:microsoft.com/office/officeart/2005/8/layout/vList2"/>
    <dgm:cxn modelId="{A2F4DA8C-9916-4EA0-B1BE-146F0BAD7D8A}" type="presParOf" srcId="{B2F03C6E-0FA1-450B-BB28-B581256C2817}" destId="{CD04234F-866F-4278-930D-7DDD8A300F9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378A86-ADF4-4292-847E-87C9786DE063}" type="doc">
      <dgm:prSet loTypeId="urn:microsoft.com/office/officeart/2005/8/layout/vList2" loCatId="list" qsTypeId="urn:microsoft.com/office/officeart/2005/8/quickstyle/simple2" qsCatId="simple" csTypeId="urn:microsoft.com/office/officeart/2005/8/colors/accent1_5" csCatId="accent1" phldr="1"/>
      <dgm:spPr/>
      <dgm:t>
        <a:bodyPr/>
        <a:lstStyle/>
        <a:p>
          <a:endParaRPr lang="fr-FR"/>
        </a:p>
      </dgm:t>
    </dgm:pt>
    <dgm:pt modelId="{34846451-21A2-46DD-BE09-05BEB23EC12A}">
      <dgm:prSet phldrT="[Text]"/>
      <dgm:spPr/>
      <dgm:t>
        <a:bodyPr/>
        <a:lstStyle/>
        <a:p>
          <a:r>
            <a:rPr lang="fr-FR" dirty="0"/>
            <a:t>Avoir atteint l’âge minimum légal au moment du décès du conjoint </a:t>
          </a:r>
        </a:p>
        <a:p>
          <a:r>
            <a:rPr lang="fr-FR" dirty="0"/>
            <a:t>48 ans et 6 mois en 2022 ; 49 ans en 2023</a:t>
          </a:r>
        </a:p>
      </dgm:t>
    </dgm:pt>
    <dgm:pt modelId="{E59D4C90-5E55-4D6C-9D03-F89DDE30514E}" type="parTrans" cxnId="{FD4664E8-47E9-447F-85CA-D9B6A1A768BF}">
      <dgm:prSet/>
      <dgm:spPr/>
      <dgm:t>
        <a:bodyPr/>
        <a:lstStyle/>
        <a:p>
          <a:endParaRPr lang="fr-FR"/>
        </a:p>
      </dgm:t>
    </dgm:pt>
    <dgm:pt modelId="{7154AFC1-45FF-41F7-ACB7-B9C62E6DC618}" type="sibTrans" cxnId="{FD4664E8-47E9-447F-85CA-D9B6A1A768BF}">
      <dgm:prSet/>
      <dgm:spPr/>
      <dgm:t>
        <a:bodyPr/>
        <a:lstStyle/>
        <a:p>
          <a:endParaRPr lang="fr-FR"/>
        </a:p>
      </dgm:t>
    </dgm:pt>
    <dgm:pt modelId="{DC1BA48F-632E-4136-B946-45B03C9EF8C8}">
      <dgm:prSet/>
      <dgm:spPr/>
      <dgm:t>
        <a:bodyPr/>
        <a:lstStyle/>
        <a:p>
          <a:r>
            <a:rPr lang="fr-FR" dirty="0"/>
            <a:t>Avoir été marié pendant au moins un an</a:t>
          </a:r>
        </a:p>
      </dgm:t>
    </dgm:pt>
    <dgm:pt modelId="{90E10EE7-851E-4BCE-88F0-CF03DF2A5AC6}" type="parTrans" cxnId="{2E6284E3-6A23-40D5-9051-A8006B65EB5A}">
      <dgm:prSet/>
      <dgm:spPr/>
      <dgm:t>
        <a:bodyPr/>
        <a:lstStyle/>
        <a:p>
          <a:endParaRPr lang="fr-FR"/>
        </a:p>
      </dgm:t>
    </dgm:pt>
    <dgm:pt modelId="{452579C8-8DF3-4508-A274-314F3D0EC8DE}" type="sibTrans" cxnId="{2E6284E3-6A23-40D5-9051-A8006B65EB5A}">
      <dgm:prSet/>
      <dgm:spPr/>
      <dgm:t>
        <a:bodyPr/>
        <a:lstStyle/>
        <a:p>
          <a:endParaRPr lang="fr-FR"/>
        </a:p>
      </dgm:t>
    </dgm:pt>
    <dgm:pt modelId="{797863A9-76F5-44AC-8082-A0794FD0FCEF}">
      <dgm:prSet/>
      <dgm:spPr/>
      <dgm:t>
        <a:bodyPr/>
        <a:lstStyle/>
        <a:p>
          <a:r>
            <a:rPr lang="fr-FR" dirty="0"/>
            <a:t>Ne pas être exclu de la succession de votre conjoint décédé</a:t>
          </a:r>
        </a:p>
      </dgm:t>
    </dgm:pt>
    <dgm:pt modelId="{76004E10-E325-4179-BC2C-DF15EE1375E4}" type="parTrans" cxnId="{CE22975C-F123-4F47-A587-4F650889597C}">
      <dgm:prSet/>
      <dgm:spPr/>
      <dgm:t>
        <a:bodyPr/>
        <a:lstStyle/>
        <a:p>
          <a:endParaRPr lang="fr-FR"/>
        </a:p>
      </dgm:t>
    </dgm:pt>
    <dgm:pt modelId="{D6816D90-293E-4E6C-A845-47149855BB5A}" type="sibTrans" cxnId="{CE22975C-F123-4F47-A587-4F650889597C}">
      <dgm:prSet/>
      <dgm:spPr/>
      <dgm:t>
        <a:bodyPr/>
        <a:lstStyle/>
        <a:p>
          <a:endParaRPr lang="fr-FR"/>
        </a:p>
      </dgm:t>
    </dgm:pt>
    <dgm:pt modelId="{BE45361E-FA50-4D9E-A620-C5156A176F8D}">
      <dgm:prSet/>
      <dgm:spPr/>
      <dgm:t>
        <a:bodyPr/>
        <a:lstStyle/>
        <a:p>
          <a:r>
            <a:rPr lang="fr-FR" dirty="0"/>
            <a:t>Introduire une demande (sauf en cas d'examen d'office)</a:t>
          </a:r>
        </a:p>
      </dgm:t>
    </dgm:pt>
    <dgm:pt modelId="{476D664E-8A0E-40F0-9187-4FB178CF7C2F}" type="parTrans" cxnId="{D3A5CDD1-3B00-4B88-AAD4-33195D1F60E5}">
      <dgm:prSet/>
      <dgm:spPr/>
      <dgm:t>
        <a:bodyPr/>
        <a:lstStyle/>
        <a:p>
          <a:endParaRPr lang="fr-FR"/>
        </a:p>
      </dgm:t>
    </dgm:pt>
    <dgm:pt modelId="{34BD4B30-3007-407B-887A-3DE9DA1D2DC6}" type="sibTrans" cxnId="{D3A5CDD1-3B00-4B88-AAD4-33195D1F60E5}">
      <dgm:prSet/>
      <dgm:spPr/>
      <dgm:t>
        <a:bodyPr/>
        <a:lstStyle/>
        <a:p>
          <a:endParaRPr lang="fr-FR"/>
        </a:p>
      </dgm:t>
    </dgm:pt>
    <dgm:pt modelId="{670D15A0-FBD4-40ED-9006-3B02E1A6AE7B}">
      <dgm:prSet/>
      <dgm:spPr/>
      <dgm:t>
        <a:bodyPr/>
        <a:lstStyle/>
        <a:p>
          <a:r>
            <a:rPr lang="fr-FR" dirty="0"/>
            <a:t>Prouver une carrière professionnelle de travailleur indépendant ou d'aidant dans le chef du conjoint décédé</a:t>
          </a:r>
        </a:p>
      </dgm:t>
    </dgm:pt>
    <dgm:pt modelId="{7BB6286B-8F6D-438A-99B0-FBB5291A45AB}" type="parTrans" cxnId="{2BD12586-BB20-48A9-B032-9192DE4944E9}">
      <dgm:prSet/>
      <dgm:spPr/>
      <dgm:t>
        <a:bodyPr/>
        <a:lstStyle/>
        <a:p>
          <a:endParaRPr lang="fr-FR"/>
        </a:p>
      </dgm:t>
    </dgm:pt>
    <dgm:pt modelId="{ECC8046A-98C0-4843-A9F0-E621A35B35D8}" type="sibTrans" cxnId="{2BD12586-BB20-48A9-B032-9192DE4944E9}">
      <dgm:prSet/>
      <dgm:spPr/>
      <dgm:t>
        <a:bodyPr/>
        <a:lstStyle/>
        <a:p>
          <a:endParaRPr lang="fr-FR"/>
        </a:p>
      </dgm:t>
    </dgm:pt>
    <dgm:pt modelId="{B3B3E07B-8C12-4F41-9035-7E006AF39325}">
      <dgm:prSet/>
      <dgm:spPr/>
      <dgm:t>
        <a:bodyPr/>
        <a:lstStyle/>
        <a:p>
          <a:r>
            <a:rPr lang="fr-FR" dirty="0"/>
            <a:t>En cas de remariage, perte du droit à pension de survie</a:t>
          </a:r>
        </a:p>
      </dgm:t>
    </dgm:pt>
    <dgm:pt modelId="{7CD9D651-99DC-47BC-8E14-463B0B1071EA}" type="parTrans" cxnId="{D229A1BD-B193-4DC1-88FD-003B720AF39F}">
      <dgm:prSet/>
      <dgm:spPr/>
      <dgm:t>
        <a:bodyPr/>
        <a:lstStyle/>
        <a:p>
          <a:endParaRPr lang="fr-FR"/>
        </a:p>
      </dgm:t>
    </dgm:pt>
    <dgm:pt modelId="{ABC1029C-9BF2-4AC4-B2F4-6EF39DA06D5A}" type="sibTrans" cxnId="{D229A1BD-B193-4DC1-88FD-003B720AF39F}">
      <dgm:prSet/>
      <dgm:spPr/>
      <dgm:t>
        <a:bodyPr/>
        <a:lstStyle/>
        <a:p>
          <a:endParaRPr lang="fr-FR"/>
        </a:p>
      </dgm:t>
    </dgm:pt>
    <dgm:pt modelId="{1808F65B-FF40-4E18-82AD-013857B41D98}" type="pres">
      <dgm:prSet presAssocID="{FA378A86-ADF4-4292-847E-87C9786DE063}" presName="linear" presStyleCnt="0">
        <dgm:presLayoutVars>
          <dgm:animLvl val="lvl"/>
          <dgm:resizeHandles val="exact"/>
        </dgm:presLayoutVars>
      </dgm:prSet>
      <dgm:spPr/>
    </dgm:pt>
    <dgm:pt modelId="{77CBB16F-0800-4416-BB20-D9A59E2DD48D}" type="pres">
      <dgm:prSet presAssocID="{34846451-21A2-46DD-BE09-05BEB23EC12A}" presName="parentText" presStyleLbl="node1" presStyleIdx="0" presStyleCnt="6">
        <dgm:presLayoutVars>
          <dgm:chMax val="0"/>
          <dgm:bulletEnabled val="1"/>
        </dgm:presLayoutVars>
      </dgm:prSet>
      <dgm:spPr>
        <a:prstGeom prst="rect">
          <a:avLst/>
        </a:prstGeom>
      </dgm:spPr>
    </dgm:pt>
    <dgm:pt modelId="{30DFF87C-8207-4F03-B27E-7D6D91E1536D}" type="pres">
      <dgm:prSet presAssocID="{7154AFC1-45FF-41F7-ACB7-B9C62E6DC618}" presName="spacer" presStyleCnt="0"/>
      <dgm:spPr/>
    </dgm:pt>
    <dgm:pt modelId="{CA60EBB2-E3BB-4E19-9B4B-7EFC49B869CE}" type="pres">
      <dgm:prSet presAssocID="{DC1BA48F-632E-4136-B946-45B03C9EF8C8}" presName="parentText" presStyleLbl="node1" presStyleIdx="1" presStyleCnt="6">
        <dgm:presLayoutVars>
          <dgm:chMax val="0"/>
          <dgm:bulletEnabled val="1"/>
        </dgm:presLayoutVars>
      </dgm:prSet>
      <dgm:spPr>
        <a:prstGeom prst="rect">
          <a:avLst/>
        </a:prstGeom>
      </dgm:spPr>
    </dgm:pt>
    <dgm:pt modelId="{83F5E442-EDE8-4C20-A11F-A52128DBA7B5}" type="pres">
      <dgm:prSet presAssocID="{452579C8-8DF3-4508-A274-314F3D0EC8DE}" presName="spacer" presStyleCnt="0"/>
      <dgm:spPr/>
    </dgm:pt>
    <dgm:pt modelId="{CAF029F2-FDA4-4E20-9FBB-7EEA07D8F63E}" type="pres">
      <dgm:prSet presAssocID="{797863A9-76F5-44AC-8082-A0794FD0FCEF}" presName="parentText" presStyleLbl="node1" presStyleIdx="2" presStyleCnt="6">
        <dgm:presLayoutVars>
          <dgm:chMax val="0"/>
          <dgm:bulletEnabled val="1"/>
        </dgm:presLayoutVars>
      </dgm:prSet>
      <dgm:spPr>
        <a:prstGeom prst="rect">
          <a:avLst/>
        </a:prstGeom>
      </dgm:spPr>
    </dgm:pt>
    <dgm:pt modelId="{1CC2D30B-E726-4F2B-B1AA-D4E680629F59}" type="pres">
      <dgm:prSet presAssocID="{D6816D90-293E-4E6C-A845-47149855BB5A}" presName="spacer" presStyleCnt="0"/>
      <dgm:spPr/>
    </dgm:pt>
    <dgm:pt modelId="{21CA136C-31F6-431E-BB2F-0EDCB1B4CA79}" type="pres">
      <dgm:prSet presAssocID="{BE45361E-FA50-4D9E-A620-C5156A176F8D}" presName="parentText" presStyleLbl="node1" presStyleIdx="3" presStyleCnt="6">
        <dgm:presLayoutVars>
          <dgm:chMax val="0"/>
          <dgm:bulletEnabled val="1"/>
        </dgm:presLayoutVars>
      </dgm:prSet>
      <dgm:spPr>
        <a:prstGeom prst="rect">
          <a:avLst/>
        </a:prstGeom>
      </dgm:spPr>
    </dgm:pt>
    <dgm:pt modelId="{44CE3B2A-046D-430F-9E42-F10971DEC41D}" type="pres">
      <dgm:prSet presAssocID="{34BD4B30-3007-407B-887A-3DE9DA1D2DC6}" presName="spacer" presStyleCnt="0"/>
      <dgm:spPr/>
    </dgm:pt>
    <dgm:pt modelId="{3A89EF57-3407-4A18-8396-DE5B4D958DFF}" type="pres">
      <dgm:prSet presAssocID="{670D15A0-FBD4-40ED-9006-3B02E1A6AE7B}" presName="parentText" presStyleLbl="node1" presStyleIdx="4" presStyleCnt="6">
        <dgm:presLayoutVars>
          <dgm:chMax val="0"/>
          <dgm:bulletEnabled val="1"/>
        </dgm:presLayoutVars>
      </dgm:prSet>
      <dgm:spPr>
        <a:prstGeom prst="rect">
          <a:avLst/>
        </a:prstGeom>
      </dgm:spPr>
    </dgm:pt>
    <dgm:pt modelId="{09C4062C-19B5-424F-BB5F-1156E6FE4674}" type="pres">
      <dgm:prSet presAssocID="{ECC8046A-98C0-4843-A9F0-E621A35B35D8}" presName="spacer" presStyleCnt="0"/>
      <dgm:spPr/>
    </dgm:pt>
    <dgm:pt modelId="{692D7A28-BB6F-4C3A-BB38-E2A1724300F3}" type="pres">
      <dgm:prSet presAssocID="{B3B3E07B-8C12-4F41-9035-7E006AF39325}" presName="parentText" presStyleLbl="node1" presStyleIdx="5" presStyleCnt="6">
        <dgm:presLayoutVars>
          <dgm:chMax val="0"/>
          <dgm:bulletEnabled val="1"/>
        </dgm:presLayoutVars>
      </dgm:prSet>
      <dgm:spPr>
        <a:prstGeom prst="rect">
          <a:avLst/>
        </a:prstGeom>
      </dgm:spPr>
    </dgm:pt>
  </dgm:ptLst>
  <dgm:cxnLst>
    <dgm:cxn modelId="{CE22975C-F123-4F47-A587-4F650889597C}" srcId="{FA378A86-ADF4-4292-847E-87C9786DE063}" destId="{797863A9-76F5-44AC-8082-A0794FD0FCEF}" srcOrd="2" destOrd="0" parTransId="{76004E10-E325-4179-BC2C-DF15EE1375E4}" sibTransId="{D6816D90-293E-4E6C-A845-47149855BB5A}"/>
    <dgm:cxn modelId="{FAE1C848-18D4-4C30-A176-D974DD239426}" type="presOf" srcId="{FA378A86-ADF4-4292-847E-87C9786DE063}" destId="{1808F65B-FF40-4E18-82AD-013857B41D98}" srcOrd="0" destOrd="0" presId="urn:microsoft.com/office/officeart/2005/8/layout/vList2"/>
    <dgm:cxn modelId="{578DB37B-E4A3-4E80-B5E6-B5ADF89C6DF8}" type="presOf" srcId="{BE45361E-FA50-4D9E-A620-C5156A176F8D}" destId="{21CA136C-31F6-431E-BB2F-0EDCB1B4CA79}" srcOrd="0" destOrd="0" presId="urn:microsoft.com/office/officeart/2005/8/layout/vList2"/>
    <dgm:cxn modelId="{2BD12586-BB20-48A9-B032-9192DE4944E9}" srcId="{FA378A86-ADF4-4292-847E-87C9786DE063}" destId="{670D15A0-FBD4-40ED-9006-3B02E1A6AE7B}" srcOrd="4" destOrd="0" parTransId="{7BB6286B-8F6D-438A-99B0-FBB5291A45AB}" sibTransId="{ECC8046A-98C0-4843-A9F0-E621A35B35D8}"/>
    <dgm:cxn modelId="{9A057B91-14DE-4E91-856C-8FBDE2637510}" type="presOf" srcId="{797863A9-76F5-44AC-8082-A0794FD0FCEF}" destId="{CAF029F2-FDA4-4E20-9FBB-7EEA07D8F63E}" srcOrd="0" destOrd="0" presId="urn:microsoft.com/office/officeart/2005/8/layout/vList2"/>
    <dgm:cxn modelId="{A6A123AA-2263-4077-A7F2-F7E03878C204}" type="presOf" srcId="{34846451-21A2-46DD-BE09-05BEB23EC12A}" destId="{77CBB16F-0800-4416-BB20-D9A59E2DD48D}" srcOrd="0" destOrd="0" presId="urn:microsoft.com/office/officeart/2005/8/layout/vList2"/>
    <dgm:cxn modelId="{D229A1BD-B193-4DC1-88FD-003B720AF39F}" srcId="{FA378A86-ADF4-4292-847E-87C9786DE063}" destId="{B3B3E07B-8C12-4F41-9035-7E006AF39325}" srcOrd="5" destOrd="0" parTransId="{7CD9D651-99DC-47BC-8E14-463B0B1071EA}" sibTransId="{ABC1029C-9BF2-4AC4-B2F4-6EF39DA06D5A}"/>
    <dgm:cxn modelId="{D3A5CDD1-3B00-4B88-AAD4-33195D1F60E5}" srcId="{FA378A86-ADF4-4292-847E-87C9786DE063}" destId="{BE45361E-FA50-4D9E-A620-C5156A176F8D}" srcOrd="3" destOrd="0" parTransId="{476D664E-8A0E-40F0-9187-4FB178CF7C2F}" sibTransId="{34BD4B30-3007-407B-887A-3DE9DA1D2DC6}"/>
    <dgm:cxn modelId="{5EE4C2D9-47E1-4051-BB30-577DFF172421}" type="presOf" srcId="{DC1BA48F-632E-4136-B946-45B03C9EF8C8}" destId="{CA60EBB2-E3BB-4E19-9B4B-7EFC49B869CE}" srcOrd="0" destOrd="0" presId="urn:microsoft.com/office/officeart/2005/8/layout/vList2"/>
    <dgm:cxn modelId="{2E6284E3-6A23-40D5-9051-A8006B65EB5A}" srcId="{FA378A86-ADF4-4292-847E-87C9786DE063}" destId="{DC1BA48F-632E-4136-B946-45B03C9EF8C8}" srcOrd="1" destOrd="0" parTransId="{90E10EE7-851E-4BCE-88F0-CF03DF2A5AC6}" sibTransId="{452579C8-8DF3-4508-A274-314F3D0EC8DE}"/>
    <dgm:cxn modelId="{FD4664E8-47E9-447F-85CA-D9B6A1A768BF}" srcId="{FA378A86-ADF4-4292-847E-87C9786DE063}" destId="{34846451-21A2-46DD-BE09-05BEB23EC12A}" srcOrd="0" destOrd="0" parTransId="{E59D4C90-5E55-4D6C-9D03-F89DDE30514E}" sibTransId="{7154AFC1-45FF-41F7-ACB7-B9C62E6DC618}"/>
    <dgm:cxn modelId="{6C0E73F2-D06E-4AA4-BA66-00773FB316C2}" type="presOf" srcId="{670D15A0-FBD4-40ED-9006-3B02E1A6AE7B}" destId="{3A89EF57-3407-4A18-8396-DE5B4D958DFF}" srcOrd="0" destOrd="0" presId="urn:microsoft.com/office/officeart/2005/8/layout/vList2"/>
    <dgm:cxn modelId="{044B4BFC-9AA5-4400-89FD-599510F40252}" type="presOf" srcId="{B3B3E07B-8C12-4F41-9035-7E006AF39325}" destId="{692D7A28-BB6F-4C3A-BB38-E2A1724300F3}" srcOrd="0" destOrd="0" presId="urn:microsoft.com/office/officeart/2005/8/layout/vList2"/>
    <dgm:cxn modelId="{F350F462-B44B-4607-AF04-3729A07AF08E}" type="presParOf" srcId="{1808F65B-FF40-4E18-82AD-013857B41D98}" destId="{77CBB16F-0800-4416-BB20-D9A59E2DD48D}" srcOrd="0" destOrd="0" presId="urn:microsoft.com/office/officeart/2005/8/layout/vList2"/>
    <dgm:cxn modelId="{97A7EE12-735D-40C7-BC27-7D18D00A9F05}" type="presParOf" srcId="{1808F65B-FF40-4E18-82AD-013857B41D98}" destId="{30DFF87C-8207-4F03-B27E-7D6D91E1536D}" srcOrd="1" destOrd="0" presId="urn:microsoft.com/office/officeart/2005/8/layout/vList2"/>
    <dgm:cxn modelId="{DA297EFF-4561-4DA3-9616-8940BE62FAFE}" type="presParOf" srcId="{1808F65B-FF40-4E18-82AD-013857B41D98}" destId="{CA60EBB2-E3BB-4E19-9B4B-7EFC49B869CE}" srcOrd="2" destOrd="0" presId="urn:microsoft.com/office/officeart/2005/8/layout/vList2"/>
    <dgm:cxn modelId="{D48484B2-E8E0-401C-BDEB-2D0A5EEC0D7E}" type="presParOf" srcId="{1808F65B-FF40-4E18-82AD-013857B41D98}" destId="{83F5E442-EDE8-4C20-A11F-A52128DBA7B5}" srcOrd="3" destOrd="0" presId="urn:microsoft.com/office/officeart/2005/8/layout/vList2"/>
    <dgm:cxn modelId="{E9542ADB-1D1A-4F89-9133-A2A90DAC1F7F}" type="presParOf" srcId="{1808F65B-FF40-4E18-82AD-013857B41D98}" destId="{CAF029F2-FDA4-4E20-9FBB-7EEA07D8F63E}" srcOrd="4" destOrd="0" presId="urn:microsoft.com/office/officeart/2005/8/layout/vList2"/>
    <dgm:cxn modelId="{5A1C5DFE-FDC3-4CE8-B8B6-6136A25144A7}" type="presParOf" srcId="{1808F65B-FF40-4E18-82AD-013857B41D98}" destId="{1CC2D30B-E726-4F2B-B1AA-D4E680629F59}" srcOrd="5" destOrd="0" presId="urn:microsoft.com/office/officeart/2005/8/layout/vList2"/>
    <dgm:cxn modelId="{7BAB431A-A315-4CF9-834C-D3F94A7D6D78}" type="presParOf" srcId="{1808F65B-FF40-4E18-82AD-013857B41D98}" destId="{21CA136C-31F6-431E-BB2F-0EDCB1B4CA79}" srcOrd="6" destOrd="0" presId="urn:microsoft.com/office/officeart/2005/8/layout/vList2"/>
    <dgm:cxn modelId="{96516A9C-AF27-4D50-8954-6B5EF6057C80}" type="presParOf" srcId="{1808F65B-FF40-4E18-82AD-013857B41D98}" destId="{44CE3B2A-046D-430F-9E42-F10971DEC41D}" srcOrd="7" destOrd="0" presId="urn:microsoft.com/office/officeart/2005/8/layout/vList2"/>
    <dgm:cxn modelId="{BA41A271-3E8F-46C3-BE94-41025366E7DC}" type="presParOf" srcId="{1808F65B-FF40-4E18-82AD-013857B41D98}" destId="{3A89EF57-3407-4A18-8396-DE5B4D958DFF}" srcOrd="8" destOrd="0" presId="urn:microsoft.com/office/officeart/2005/8/layout/vList2"/>
    <dgm:cxn modelId="{4F31AFEA-2F1E-42A0-8352-2F83354C6C18}" type="presParOf" srcId="{1808F65B-FF40-4E18-82AD-013857B41D98}" destId="{09C4062C-19B5-424F-BB5F-1156E6FE4674}" srcOrd="9" destOrd="0" presId="urn:microsoft.com/office/officeart/2005/8/layout/vList2"/>
    <dgm:cxn modelId="{62877400-82CD-4D16-AF0D-59191F49187E}" type="presParOf" srcId="{1808F65B-FF40-4E18-82AD-013857B41D98}" destId="{692D7A28-BB6F-4C3A-BB38-E2A1724300F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378A86-ADF4-4292-847E-87C9786DE063}"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fr-FR"/>
        </a:p>
      </dgm:t>
    </dgm:pt>
    <dgm:pt modelId="{34846451-21A2-46DD-BE09-05BEB23EC12A}">
      <dgm:prSet phldrT="[Text]"/>
      <dgm:spPr/>
      <dgm:t>
        <a:bodyPr/>
        <a:lstStyle/>
        <a:p>
          <a:r>
            <a:rPr lang="fr-FR" dirty="0"/>
            <a:t>NE PAS avoir atteint l’âge minimum légal au moment du décès du conjoint </a:t>
          </a:r>
        </a:p>
        <a:p>
          <a:r>
            <a:rPr lang="fr-FR" dirty="0"/>
            <a:t>48 ans et 6 mois en 2022 ; 49 ans en 2023</a:t>
          </a:r>
        </a:p>
      </dgm:t>
    </dgm:pt>
    <dgm:pt modelId="{E59D4C90-5E55-4D6C-9D03-F89DDE30514E}" type="parTrans" cxnId="{FD4664E8-47E9-447F-85CA-D9B6A1A768BF}">
      <dgm:prSet/>
      <dgm:spPr/>
      <dgm:t>
        <a:bodyPr/>
        <a:lstStyle/>
        <a:p>
          <a:endParaRPr lang="fr-FR"/>
        </a:p>
      </dgm:t>
    </dgm:pt>
    <dgm:pt modelId="{7154AFC1-45FF-41F7-ACB7-B9C62E6DC618}" type="sibTrans" cxnId="{FD4664E8-47E9-447F-85CA-D9B6A1A768BF}">
      <dgm:prSet/>
      <dgm:spPr/>
      <dgm:t>
        <a:bodyPr/>
        <a:lstStyle/>
        <a:p>
          <a:endParaRPr lang="fr-FR"/>
        </a:p>
      </dgm:t>
    </dgm:pt>
    <dgm:pt modelId="{DC1BA48F-632E-4136-B946-45B03C9EF8C8}">
      <dgm:prSet/>
      <dgm:spPr/>
      <dgm:t>
        <a:bodyPr/>
        <a:lstStyle/>
        <a:p>
          <a:r>
            <a:rPr lang="fr-FR" dirty="0"/>
            <a:t>Avoir été marié pendant au moins un an</a:t>
          </a:r>
        </a:p>
      </dgm:t>
    </dgm:pt>
    <dgm:pt modelId="{90E10EE7-851E-4BCE-88F0-CF03DF2A5AC6}" type="parTrans" cxnId="{2E6284E3-6A23-40D5-9051-A8006B65EB5A}">
      <dgm:prSet/>
      <dgm:spPr/>
      <dgm:t>
        <a:bodyPr/>
        <a:lstStyle/>
        <a:p>
          <a:endParaRPr lang="fr-FR"/>
        </a:p>
      </dgm:t>
    </dgm:pt>
    <dgm:pt modelId="{452579C8-8DF3-4508-A274-314F3D0EC8DE}" type="sibTrans" cxnId="{2E6284E3-6A23-40D5-9051-A8006B65EB5A}">
      <dgm:prSet/>
      <dgm:spPr/>
      <dgm:t>
        <a:bodyPr/>
        <a:lstStyle/>
        <a:p>
          <a:endParaRPr lang="fr-FR"/>
        </a:p>
      </dgm:t>
    </dgm:pt>
    <dgm:pt modelId="{797863A9-76F5-44AC-8082-A0794FD0FCEF}">
      <dgm:prSet/>
      <dgm:spPr/>
      <dgm:t>
        <a:bodyPr/>
        <a:lstStyle/>
        <a:p>
          <a:r>
            <a:rPr lang="fr-FR" dirty="0"/>
            <a:t>Ne pas être exclu de la succession de votre conjoint décédé</a:t>
          </a:r>
        </a:p>
      </dgm:t>
    </dgm:pt>
    <dgm:pt modelId="{76004E10-E325-4179-BC2C-DF15EE1375E4}" type="parTrans" cxnId="{CE22975C-F123-4F47-A587-4F650889597C}">
      <dgm:prSet/>
      <dgm:spPr/>
      <dgm:t>
        <a:bodyPr/>
        <a:lstStyle/>
        <a:p>
          <a:endParaRPr lang="fr-FR"/>
        </a:p>
      </dgm:t>
    </dgm:pt>
    <dgm:pt modelId="{D6816D90-293E-4E6C-A845-47149855BB5A}" type="sibTrans" cxnId="{CE22975C-F123-4F47-A587-4F650889597C}">
      <dgm:prSet/>
      <dgm:spPr/>
      <dgm:t>
        <a:bodyPr/>
        <a:lstStyle/>
        <a:p>
          <a:endParaRPr lang="fr-FR"/>
        </a:p>
      </dgm:t>
    </dgm:pt>
    <dgm:pt modelId="{BE45361E-FA50-4D9E-A620-C5156A176F8D}">
      <dgm:prSet/>
      <dgm:spPr/>
      <dgm:t>
        <a:bodyPr/>
        <a:lstStyle/>
        <a:p>
          <a:r>
            <a:rPr lang="fr-FR" dirty="0"/>
            <a:t>Introduire une demande (sauf en cas d'examen d'office)</a:t>
          </a:r>
        </a:p>
      </dgm:t>
    </dgm:pt>
    <dgm:pt modelId="{476D664E-8A0E-40F0-9187-4FB178CF7C2F}" type="parTrans" cxnId="{D3A5CDD1-3B00-4B88-AAD4-33195D1F60E5}">
      <dgm:prSet/>
      <dgm:spPr/>
      <dgm:t>
        <a:bodyPr/>
        <a:lstStyle/>
        <a:p>
          <a:endParaRPr lang="fr-FR"/>
        </a:p>
      </dgm:t>
    </dgm:pt>
    <dgm:pt modelId="{34BD4B30-3007-407B-887A-3DE9DA1D2DC6}" type="sibTrans" cxnId="{D3A5CDD1-3B00-4B88-AAD4-33195D1F60E5}">
      <dgm:prSet/>
      <dgm:spPr/>
      <dgm:t>
        <a:bodyPr/>
        <a:lstStyle/>
        <a:p>
          <a:endParaRPr lang="fr-FR"/>
        </a:p>
      </dgm:t>
    </dgm:pt>
    <dgm:pt modelId="{670D15A0-FBD4-40ED-9006-3B02E1A6AE7B}">
      <dgm:prSet/>
      <dgm:spPr/>
      <dgm:t>
        <a:bodyPr/>
        <a:lstStyle/>
        <a:p>
          <a:r>
            <a:rPr lang="fr-FR" dirty="0"/>
            <a:t>Prouver une carrière professionnelle de travailleur indépendant ou d'aidant dans le chef du conjoint décédé</a:t>
          </a:r>
        </a:p>
      </dgm:t>
    </dgm:pt>
    <dgm:pt modelId="{7BB6286B-8F6D-438A-99B0-FBB5291A45AB}" type="parTrans" cxnId="{2BD12586-BB20-48A9-B032-9192DE4944E9}">
      <dgm:prSet/>
      <dgm:spPr/>
      <dgm:t>
        <a:bodyPr/>
        <a:lstStyle/>
        <a:p>
          <a:endParaRPr lang="fr-FR"/>
        </a:p>
      </dgm:t>
    </dgm:pt>
    <dgm:pt modelId="{ECC8046A-98C0-4843-A9F0-E621A35B35D8}" type="sibTrans" cxnId="{2BD12586-BB20-48A9-B032-9192DE4944E9}">
      <dgm:prSet/>
      <dgm:spPr/>
      <dgm:t>
        <a:bodyPr/>
        <a:lstStyle/>
        <a:p>
          <a:endParaRPr lang="fr-FR"/>
        </a:p>
      </dgm:t>
    </dgm:pt>
    <dgm:pt modelId="{B3B3E07B-8C12-4F41-9035-7E006AF39325}">
      <dgm:prSet/>
      <dgm:spPr/>
      <dgm:t>
        <a:bodyPr/>
        <a:lstStyle/>
        <a:p>
          <a:r>
            <a:rPr lang="fr-FR" dirty="0"/>
            <a:t>En cas de remariage, perte du droit à pension de survie</a:t>
          </a:r>
        </a:p>
      </dgm:t>
    </dgm:pt>
    <dgm:pt modelId="{7CD9D651-99DC-47BC-8E14-463B0B1071EA}" type="parTrans" cxnId="{D229A1BD-B193-4DC1-88FD-003B720AF39F}">
      <dgm:prSet/>
      <dgm:spPr/>
      <dgm:t>
        <a:bodyPr/>
        <a:lstStyle/>
        <a:p>
          <a:endParaRPr lang="fr-FR"/>
        </a:p>
      </dgm:t>
    </dgm:pt>
    <dgm:pt modelId="{ABC1029C-9BF2-4AC4-B2F4-6EF39DA06D5A}" type="sibTrans" cxnId="{D229A1BD-B193-4DC1-88FD-003B720AF39F}">
      <dgm:prSet/>
      <dgm:spPr/>
      <dgm:t>
        <a:bodyPr/>
        <a:lstStyle/>
        <a:p>
          <a:endParaRPr lang="fr-FR"/>
        </a:p>
      </dgm:t>
    </dgm:pt>
    <dgm:pt modelId="{1808F65B-FF40-4E18-82AD-013857B41D98}" type="pres">
      <dgm:prSet presAssocID="{FA378A86-ADF4-4292-847E-87C9786DE063}" presName="linear" presStyleCnt="0">
        <dgm:presLayoutVars>
          <dgm:animLvl val="lvl"/>
          <dgm:resizeHandles val="exact"/>
        </dgm:presLayoutVars>
      </dgm:prSet>
      <dgm:spPr/>
    </dgm:pt>
    <dgm:pt modelId="{77CBB16F-0800-4416-BB20-D9A59E2DD48D}" type="pres">
      <dgm:prSet presAssocID="{34846451-21A2-46DD-BE09-05BEB23EC12A}" presName="parentText" presStyleLbl="node1" presStyleIdx="0" presStyleCnt="6">
        <dgm:presLayoutVars>
          <dgm:chMax val="0"/>
          <dgm:bulletEnabled val="1"/>
        </dgm:presLayoutVars>
      </dgm:prSet>
      <dgm:spPr>
        <a:prstGeom prst="rect">
          <a:avLst/>
        </a:prstGeom>
      </dgm:spPr>
    </dgm:pt>
    <dgm:pt modelId="{30DFF87C-8207-4F03-B27E-7D6D91E1536D}" type="pres">
      <dgm:prSet presAssocID="{7154AFC1-45FF-41F7-ACB7-B9C62E6DC618}" presName="spacer" presStyleCnt="0"/>
      <dgm:spPr/>
    </dgm:pt>
    <dgm:pt modelId="{CA60EBB2-E3BB-4E19-9B4B-7EFC49B869CE}" type="pres">
      <dgm:prSet presAssocID="{DC1BA48F-632E-4136-B946-45B03C9EF8C8}" presName="parentText" presStyleLbl="node1" presStyleIdx="1" presStyleCnt="6">
        <dgm:presLayoutVars>
          <dgm:chMax val="0"/>
          <dgm:bulletEnabled val="1"/>
        </dgm:presLayoutVars>
      </dgm:prSet>
      <dgm:spPr>
        <a:prstGeom prst="rect">
          <a:avLst/>
        </a:prstGeom>
      </dgm:spPr>
    </dgm:pt>
    <dgm:pt modelId="{83F5E442-EDE8-4C20-A11F-A52128DBA7B5}" type="pres">
      <dgm:prSet presAssocID="{452579C8-8DF3-4508-A274-314F3D0EC8DE}" presName="spacer" presStyleCnt="0"/>
      <dgm:spPr/>
    </dgm:pt>
    <dgm:pt modelId="{CAF029F2-FDA4-4E20-9FBB-7EEA07D8F63E}" type="pres">
      <dgm:prSet presAssocID="{797863A9-76F5-44AC-8082-A0794FD0FCEF}" presName="parentText" presStyleLbl="node1" presStyleIdx="2" presStyleCnt="6">
        <dgm:presLayoutVars>
          <dgm:chMax val="0"/>
          <dgm:bulletEnabled val="1"/>
        </dgm:presLayoutVars>
      </dgm:prSet>
      <dgm:spPr>
        <a:prstGeom prst="rect">
          <a:avLst/>
        </a:prstGeom>
      </dgm:spPr>
    </dgm:pt>
    <dgm:pt modelId="{1CC2D30B-E726-4F2B-B1AA-D4E680629F59}" type="pres">
      <dgm:prSet presAssocID="{D6816D90-293E-4E6C-A845-47149855BB5A}" presName="spacer" presStyleCnt="0"/>
      <dgm:spPr/>
    </dgm:pt>
    <dgm:pt modelId="{21CA136C-31F6-431E-BB2F-0EDCB1B4CA79}" type="pres">
      <dgm:prSet presAssocID="{BE45361E-FA50-4D9E-A620-C5156A176F8D}" presName="parentText" presStyleLbl="node1" presStyleIdx="3" presStyleCnt="6">
        <dgm:presLayoutVars>
          <dgm:chMax val="0"/>
          <dgm:bulletEnabled val="1"/>
        </dgm:presLayoutVars>
      </dgm:prSet>
      <dgm:spPr>
        <a:prstGeom prst="rect">
          <a:avLst/>
        </a:prstGeom>
      </dgm:spPr>
    </dgm:pt>
    <dgm:pt modelId="{44CE3B2A-046D-430F-9E42-F10971DEC41D}" type="pres">
      <dgm:prSet presAssocID="{34BD4B30-3007-407B-887A-3DE9DA1D2DC6}" presName="spacer" presStyleCnt="0"/>
      <dgm:spPr/>
    </dgm:pt>
    <dgm:pt modelId="{3A89EF57-3407-4A18-8396-DE5B4D958DFF}" type="pres">
      <dgm:prSet presAssocID="{670D15A0-FBD4-40ED-9006-3B02E1A6AE7B}" presName="parentText" presStyleLbl="node1" presStyleIdx="4" presStyleCnt="6">
        <dgm:presLayoutVars>
          <dgm:chMax val="0"/>
          <dgm:bulletEnabled val="1"/>
        </dgm:presLayoutVars>
      </dgm:prSet>
      <dgm:spPr>
        <a:prstGeom prst="rect">
          <a:avLst/>
        </a:prstGeom>
      </dgm:spPr>
    </dgm:pt>
    <dgm:pt modelId="{09C4062C-19B5-424F-BB5F-1156E6FE4674}" type="pres">
      <dgm:prSet presAssocID="{ECC8046A-98C0-4843-A9F0-E621A35B35D8}" presName="spacer" presStyleCnt="0"/>
      <dgm:spPr/>
    </dgm:pt>
    <dgm:pt modelId="{692D7A28-BB6F-4C3A-BB38-E2A1724300F3}" type="pres">
      <dgm:prSet presAssocID="{B3B3E07B-8C12-4F41-9035-7E006AF39325}" presName="parentText" presStyleLbl="node1" presStyleIdx="5" presStyleCnt="6">
        <dgm:presLayoutVars>
          <dgm:chMax val="0"/>
          <dgm:bulletEnabled val="1"/>
        </dgm:presLayoutVars>
      </dgm:prSet>
      <dgm:spPr>
        <a:prstGeom prst="rect">
          <a:avLst/>
        </a:prstGeom>
      </dgm:spPr>
    </dgm:pt>
  </dgm:ptLst>
  <dgm:cxnLst>
    <dgm:cxn modelId="{CE22975C-F123-4F47-A587-4F650889597C}" srcId="{FA378A86-ADF4-4292-847E-87C9786DE063}" destId="{797863A9-76F5-44AC-8082-A0794FD0FCEF}" srcOrd="2" destOrd="0" parTransId="{76004E10-E325-4179-BC2C-DF15EE1375E4}" sibTransId="{D6816D90-293E-4E6C-A845-47149855BB5A}"/>
    <dgm:cxn modelId="{FAE1C848-18D4-4C30-A176-D974DD239426}" type="presOf" srcId="{FA378A86-ADF4-4292-847E-87C9786DE063}" destId="{1808F65B-FF40-4E18-82AD-013857B41D98}" srcOrd="0" destOrd="0" presId="urn:microsoft.com/office/officeart/2005/8/layout/vList2"/>
    <dgm:cxn modelId="{578DB37B-E4A3-4E80-B5E6-B5ADF89C6DF8}" type="presOf" srcId="{BE45361E-FA50-4D9E-A620-C5156A176F8D}" destId="{21CA136C-31F6-431E-BB2F-0EDCB1B4CA79}" srcOrd="0" destOrd="0" presId="urn:microsoft.com/office/officeart/2005/8/layout/vList2"/>
    <dgm:cxn modelId="{2BD12586-BB20-48A9-B032-9192DE4944E9}" srcId="{FA378A86-ADF4-4292-847E-87C9786DE063}" destId="{670D15A0-FBD4-40ED-9006-3B02E1A6AE7B}" srcOrd="4" destOrd="0" parTransId="{7BB6286B-8F6D-438A-99B0-FBB5291A45AB}" sibTransId="{ECC8046A-98C0-4843-A9F0-E621A35B35D8}"/>
    <dgm:cxn modelId="{9A057B91-14DE-4E91-856C-8FBDE2637510}" type="presOf" srcId="{797863A9-76F5-44AC-8082-A0794FD0FCEF}" destId="{CAF029F2-FDA4-4E20-9FBB-7EEA07D8F63E}" srcOrd="0" destOrd="0" presId="urn:microsoft.com/office/officeart/2005/8/layout/vList2"/>
    <dgm:cxn modelId="{A6A123AA-2263-4077-A7F2-F7E03878C204}" type="presOf" srcId="{34846451-21A2-46DD-BE09-05BEB23EC12A}" destId="{77CBB16F-0800-4416-BB20-D9A59E2DD48D}" srcOrd="0" destOrd="0" presId="urn:microsoft.com/office/officeart/2005/8/layout/vList2"/>
    <dgm:cxn modelId="{D229A1BD-B193-4DC1-88FD-003B720AF39F}" srcId="{FA378A86-ADF4-4292-847E-87C9786DE063}" destId="{B3B3E07B-8C12-4F41-9035-7E006AF39325}" srcOrd="5" destOrd="0" parTransId="{7CD9D651-99DC-47BC-8E14-463B0B1071EA}" sibTransId="{ABC1029C-9BF2-4AC4-B2F4-6EF39DA06D5A}"/>
    <dgm:cxn modelId="{D3A5CDD1-3B00-4B88-AAD4-33195D1F60E5}" srcId="{FA378A86-ADF4-4292-847E-87C9786DE063}" destId="{BE45361E-FA50-4D9E-A620-C5156A176F8D}" srcOrd="3" destOrd="0" parTransId="{476D664E-8A0E-40F0-9187-4FB178CF7C2F}" sibTransId="{34BD4B30-3007-407B-887A-3DE9DA1D2DC6}"/>
    <dgm:cxn modelId="{5EE4C2D9-47E1-4051-BB30-577DFF172421}" type="presOf" srcId="{DC1BA48F-632E-4136-B946-45B03C9EF8C8}" destId="{CA60EBB2-E3BB-4E19-9B4B-7EFC49B869CE}" srcOrd="0" destOrd="0" presId="urn:microsoft.com/office/officeart/2005/8/layout/vList2"/>
    <dgm:cxn modelId="{2E6284E3-6A23-40D5-9051-A8006B65EB5A}" srcId="{FA378A86-ADF4-4292-847E-87C9786DE063}" destId="{DC1BA48F-632E-4136-B946-45B03C9EF8C8}" srcOrd="1" destOrd="0" parTransId="{90E10EE7-851E-4BCE-88F0-CF03DF2A5AC6}" sibTransId="{452579C8-8DF3-4508-A274-314F3D0EC8DE}"/>
    <dgm:cxn modelId="{FD4664E8-47E9-447F-85CA-D9B6A1A768BF}" srcId="{FA378A86-ADF4-4292-847E-87C9786DE063}" destId="{34846451-21A2-46DD-BE09-05BEB23EC12A}" srcOrd="0" destOrd="0" parTransId="{E59D4C90-5E55-4D6C-9D03-F89DDE30514E}" sibTransId="{7154AFC1-45FF-41F7-ACB7-B9C62E6DC618}"/>
    <dgm:cxn modelId="{6C0E73F2-D06E-4AA4-BA66-00773FB316C2}" type="presOf" srcId="{670D15A0-FBD4-40ED-9006-3B02E1A6AE7B}" destId="{3A89EF57-3407-4A18-8396-DE5B4D958DFF}" srcOrd="0" destOrd="0" presId="urn:microsoft.com/office/officeart/2005/8/layout/vList2"/>
    <dgm:cxn modelId="{044B4BFC-9AA5-4400-89FD-599510F40252}" type="presOf" srcId="{B3B3E07B-8C12-4F41-9035-7E006AF39325}" destId="{692D7A28-BB6F-4C3A-BB38-E2A1724300F3}" srcOrd="0" destOrd="0" presId="urn:microsoft.com/office/officeart/2005/8/layout/vList2"/>
    <dgm:cxn modelId="{F350F462-B44B-4607-AF04-3729A07AF08E}" type="presParOf" srcId="{1808F65B-FF40-4E18-82AD-013857B41D98}" destId="{77CBB16F-0800-4416-BB20-D9A59E2DD48D}" srcOrd="0" destOrd="0" presId="urn:microsoft.com/office/officeart/2005/8/layout/vList2"/>
    <dgm:cxn modelId="{97A7EE12-735D-40C7-BC27-7D18D00A9F05}" type="presParOf" srcId="{1808F65B-FF40-4E18-82AD-013857B41D98}" destId="{30DFF87C-8207-4F03-B27E-7D6D91E1536D}" srcOrd="1" destOrd="0" presId="urn:microsoft.com/office/officeart/2005/8/layout/vList2"/>
    <dgm:cxn modelId="{DA297EFF-4561-4DA3-9616-8940BE62FAFE}" type="presParOf" srcId="{1808F65B-FF40-4E18-82AD-013857B41D98}" destId="{CA60EBB2-E3BB-4E19-9B4B-7EFC49B869CE}" srcOrd="2" destOrd="0" presId="urn:microsoft.com/office/officeart/2005/8/layout/vList2"/>
    <dgm:cxn modelId="{D48484B2-E8E0-401C-BDEB-2D0A5EEC0D7E}" type="presParOf" srcId="{1808F65B-FF40-4E18-82AD-013857B41D98}" destId="{83F5E442-EDE8-4C20-A11F-A52128DBA7B5}" srcOrd="3" destOrd="0" presId="urn:microsoft.com/office/officeart/2005/8/layout/vList2"/>
    <dgm:cxn modelId="{E9542ADB-1D1A-4F89-9133-A2A90DAC1F7F}" type="presParOf" srcId="{1808F65B-FF40-4E18-82AD-013857B41D98}" destId="{CAF029F2-FDA4-4E20-9FBB-7EEA07D8F63E}" srcOrd="4" destOrd="0" presId="urn:microsoft.com/office/officeart/2005/8/layout/vList2"/>
    <dgm:cxn modelId="{5A1C5DFE-FDC3-4CE8-B8B6-6136A25144A7}" type="presParOf" srcId="{1808F65B-FF40-4E18-82AD-013857B41D98}" destId="{1CC2D30B-E726-4F2B-B1AA-D4E680629F59}" srcOrd="5" destOrd="0" presId="urn:microsoft.com/office/officeart/2005/8/layout/vList2"/>
    <dgm:cxn modelId="{7BAB431A-A315-4CF9-834C-D3F94A7D6D78}" type="presParOf" srcId="{1808F65B-FF40-4E18-82AD-013857B41D98}" destId="{21CA136C-31F6-431E-BB2F-0EDCB1B4CA79}" srcOrd="6" destOrd="0" presId="urn:microsoft.com/office/officeart/2005/8/layout/vList2"/>
    <dgm:cxn modelId="{96516A9C-AF27-4D50-8954-6B5EF6057C80}" type="presParOf" srcId="{1808F65B-FF40-4E18-82AD-013857B41D98}" destId="{44CE3B2A-046D-430F-9E42-F10971DEC41D}" srcOrd="7" destOrd="0" presId="urn:microsoft.com/office/officeart/2005/8/layout/vList2"/>
    <dgm:cxn modelId="{BA41A271-3E8F-46C3-BE94-41025366E7DC}" type="presParOf" srcId="{1808F65B-FF40-4E18-82AD-013857B41D98}" destId="{3A89EF57-3407-4A18-8396-DE5B4D958DFF}" srcOrd="8" destOrd="0" presId="urn:microsoft.com/office/officeart/2005/8/layout/vList2"/>
    <dgm:cxn modelId="{4F31AFEA-2F1E-42A0-8352-2F83354C6C18}" type="presParOf" srcId="{1808F65B-FF40-4E18-82AD-013857B41D98}" destId="{09C4062C-19B5-424F-BB5F-1156E6FE4674}" srcOrd="9" destOrd="0" presId="urn:microsoft.com/office/officeart/2005/8/layout/vList2"/>
    <dgm:cxn modelId="{62877400-82CD-4D16-AF0D-59191F49187E}" type="presParOf" srcId="{1808F65B-FF40-4E18-82AD-013857B41D98}" destId="{692D7A28-BB6F-4C3A-BB38-E2A1724300F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9CFCE-7F94-46E9-926C-727AA2BB8994}">
      <dsp:nvSpPr>
        <dsp:cNvPr id="0" name=""/>
        <dsp:cNvSpPr/>
      </dsp:nvSpPr>
      <dsp:spPr>
        <a:xfrm>
          <a:off x="0" y="430074"/>
          <a:ext cx="7430715" cy="556152"/>
        </a:xfrm>
        <a:prstGeom prst="roundRect">
          <a:avLst/>
        </a:prstGeom>
        <a:solidFill>
          <a:schemeClr val="accent1">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Au revenu professionnel d’une année prouvée est appliqué :</a:t>
          </a:r>
        </a:p>
      </dsp:txBody>
      <dsp:txXfrm>
        <a:off x="27149" y="457223"/>
        <a:ext cx="7376417" cy="501854"/>
      </dsp:txXfrm>
    </dsp:sp>
    <dsp:sp modelId="{984699C8-DC57-469E-9CE8-78A560C8FC85}">
      <dsp:nvSpPr>
        <dsp:cNvPr id="0" name=""/>
        <dsp:cNvSpPr/>
      </dsp:nvSpPr>
      <dsp:spPr>
        <a:xfrm>
          <a:off x="0" y="1026546"/>
          <a:ext cx="7430715" cy="264266"/>
        </a:xfrm>
        <a:prstGeom prst="roundRect">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fr-FR" sz="1400" kern="1200"/>
        </a:p>
      </dsp:txBody>
      <dsp:txXfrm>
        <a:off x="12900" y="1039446"/>
        <a:ext cx="7404915" cy="238466"/>
      </dsp:txXfrm>
    </dsp:sp>
    <dsp:sp modelId="{5BD556E5-6A7E-4F9B-972E-D19F83979023}">
      <dsp:nvSpPr>
        <dsp:cNvPr id="0" name=""/>
        <dsp:cNvSpPr/>
      </dsp:nvSpPr>
      <dsp:spPr>
        <a:xfrm>
          <a:off x="0" y="1331133"/>
          <a:ext cx="7430715" cy="55615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Un coefficient fixé par arrêté royal dont le montant varie en fonction de l’année auquel il s’applique et de l’importance des revenus.  Ce coefficient est supprimé pour les revenus à partir de 2021</a:t>
          </a:r>
        </a:p>
      </dsp:txBody>
      <dsp:txXfrm>
        <a:off x="27149" y="1358282"/>
        <a:ext cx="7376417" cy="501854"/>
      </dsp:txXfrm>
    </dsp:sp>
    <dsp:sp modelId="{FA01A332-8EA1-4B1E-A0BE-B8D1D529703F}">
      <dsp:nvSpPr>
        <dsp:cNvPr id="0" name=""/>
        <dsp:cNvSpPr/>
      </dsp:nvSpPr>
      <dsp:spPr>
        <a:xfrm>
          <a:off x="0" y="1927605"/>
          <a:ext cx="7430715" cy="55615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t>Une adaptation au coût de la vie</a:t>
          </a:r>
        </a:p>
      </dsp:txBody>
      <dsp:txXfrm>
        <a:off x="27149" y="1954754"/>
        <a:ext cx="7376417" cy="501854"/>
      </dsp:txXfrm>
    </dsp:sp>
    <dsp:sp modelId="{876C91F4-A526-48FF-A525-A4462B5A26E8}">
      <dsp:nvSpPr>
        <dsp:cNvPr id="0" name=""/>
        <dsp:cNvSpPr/>
      </dsp:nvSpPr>
      <dsp:spPr>
        <a:xfrm>
          <a:off x="0" y="2524078"/>
          <a:ext cx="7430715" cy="55615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Un taux : ménage (75 %) ou isolé (60 %)</a:t>
          </a:r>
        </a:p>
      </dsp:txBody>
      <dsp:txXfrm>
        <a:off x="27149" y="2551227"/>
        <a:ext cx="7376417" cy="501854"/>
      </dsp:txXfrm>
    </dsp:sp>
    <dsp:sp modelId="{F1241CB1-4139-46B5-86EA-437E32625130}">
      <dsp:nvSpPr>
        <dsp:cNvPr id="0" name=""/>
        <dsp:cNvSpPr/>
      </dsp:nvSpPr>
      <dsp:spPr>
        <a:xfrm>
          <a:off x="0" y="3120550"/>
          <a:ext cx="7430715" cy="55615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La fraction représentative pour l’année en cause (78/14.040 pour un trimestre,…)</a:t>
          </a:r>
        </a:p>
      </dsp:txBody>
      <dsp:txXfrm>
        <a:off x="27149" y="3147699"/>
        <a:ext cx="7376417" cy="501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D852B-D8B0-483E-855A-A96BBC3A8B9C}">
      <dsp:nvSpPr>
        <dsp:cNvPr id="0" name=""/>
        <dsp:cNvSpPr/>
      </dsp:nvSpPr>
      <dsp:spPr>
        <a:xfrm>
          <a:off x="0" y="47810"/>
          <a:ext cx="7643813"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Avoir atteint l’âge de la pension (65 ans), sauf si bénéfice d’une pension de retraite anticipée</a:t>
          </a:r>
        </a:p>
      </dsp:txBody>
      <dsp:txXfrm>
        <a:off x="29088" y="76898"/>
        <a:ext cx="7585637" cy="537701"/>
      </dsp:txXfrm>
    </dsp:sp>
    <dsp:sp modelId="{380B293E-3524-45EB-AF34-7C82612AE2FE}">
      <dsp:nvSpPr>
        <dsp:cNvPr id="0" name=""/>
        <dsp:cNvSpPr/>
      </dsp:nvSpPr>
      <dsp:spPr>
        <a:xfrm>
          <a:off x="0" y="686887"/>
          <a:ext cx="7643813"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Introduire une demande (sauf en cas d’examen d’office)</a:t>
          </a:r>
        </a:p>
      </dsp:txBody>
      <dsp:txXfrm>
        <a:off x="29088" y="715975"/>
        <a:ext cx="7585637" cy="537701"/>
      </dsp:txXfrm>
    </dsp:sp>
    <dsp:sp modelId="{30E75BE3-AA11-416F-BCA8-6A8335AA7495}">
      <dsp:nvSpPr>
        <dsp:cNvPr id="0" name=""/>
        <dsp:cNvSpPr/>
      </dsp:nvSpPr>
      <dsp:spPr>
        <a:xfrm>
          <a:off x="0" y="1325964"/>
          <a:ext cx="7643813"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Prouver une carrière professionnelle de travailleur indépendant ou d’aidant dans le chef de votre ex-conjoint</a:t>
          </a:r>
        </a:p>
      </dsp:txBody>
      <dsp:txXfrm>
        <a:off x="29088" y="1355052"/>
        <a:ext cx="7585637" cy="537701"/>
      </dsp:txXfrm>
    </dsp:sp>
    <dsp:sp modelId="{66007559-C4E8-4C0F-9C0E-E36CC1AAE9D6}">
      <dsp:nvSpPr>
        <dsp:cNvPr id="0" name=""/>
        <dsp:cNvSpPr/>
      </dsp:nvSpPr>
      <dsp:spPr>
        <a:xfrm>
          <a:off x="0" y="1965042"/>
          <a:ext cx="7643813"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Ne pas être déchu de l’autorité parentale</a:t>
          </a:r>
        </a:p>
      </dsp:txBody>
      <dsp:txXfrm>
        <a:off x="29088" y="1994130"/>
        <a:ext cx="7585637" cy="537701"/>
      </dsp:txXfrm>
    </dsp:sp>
    <dsp:sp modelId="{128FE52F-CB61-443A-9613-C4B0882A89FF}">
      <dsp:nvSpPr>
        <dsp:cNvPr id="0" name=""/>
        <dsp:cNvSpPr/>
      </dsp:nvSpPr>
      <dsp:spPr>
        <a:xfrm>
          <a:off x="0" y="2604119"/>
          <a:ext cx="7643813"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Ne pas avoir été condamné pour avoir attenté à la vie de votre conjoint</a:t>
          </a:r>
        </a:p>
      </dsp:txBody>
      <dsp:txXfrm>
        <a:off x="29088" y="2633207"/>
        <a:ext cx="7585637" cy="537701"/>
      </dsp:txXfrm>
    </dsp:sp>
    <dsp:sp modelId="{0592597B-DCBB-489E-9EB1-7E5B62F5E6C9}">
      <dsp:nvSpPr>
        <dsp:cNvPr id="0" name=""/>
        <dsp:cNvSpPr/>
      </dsp:nvSpPr>
      <dsp:spPr>
        <a:xfrm>
          <a:off x="0" y="3243197"/>
          <a:ext cx="7643813"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Ne pas prétendre à une pension de survie du chef d’un mariage précédent</a:t>
          </a:r>
        </a:p>
      </dsp:txBody>
      <dsp:txXfrm>
        <a:off x="29088" y="3272285"/>
        <a:ext cx="7585637" cy="537701"/>
      </dsp:txXfrm>
    </dsp:sp>
    <dsp:sp modelId="{CD04234F-866F-4278-930D-7DDD8A300F99}">
      <dsp:nvSpPr>
        <dsp:cNvPr id="0" name=""/>
        <dsp:cNvSpPr/>
      </dsp:nvSpPr>
      <dsp:spPr>
        <a:xfrm>
          <a:off x="0" y="3882274"/>
          <a:ext cx="7643813" cy="5958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FR" sz="1500" kern="1200" dirty="0"/>
            <a:t>Ne pas être remarié</a:t>
          </a:r>
        </a:p>
      </dsp:txBody>
      <dsp:txXfrm>
        <a:off x="29088" y="3911362"/>
        <a:ext cx="7585637" cy="537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BB16F-0800-4416-BB20-D9A59E2DD48D}">
      <dsp:nvSpPr>
        <dsp:cNvPr id="0" name=""/>
        <dsp:cNvSpPr/>
      </dsp:nvSpPr>
      <dsp:spPr>
        <a:xfrm>
          <a:off x="0" y="182180"/>
          <a:ext cx="7643813" cy="655200"/>
        </a:xfrm>
        <a:prstGeom prst="rect">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Avoir atteint l’âge minimum légal au moment du décès du conjoint </a:t>
          </a:r>
        </a:p>
        <a:p>
          <a:pPr marL="0" lvl="0" indent="0" algn="l" defTabSz="711200">
            <a:lnSpc>
              <a:spcPct val="90000"/>
            </a:lnSpc>
            <a:spcBef>
              <a:spcPct val="0"/>
            </a:spcBef>
            <a:spcAft>
              <a:spcPct val="35000"/>
            </a:spcAft>
            <a:buNone/>
          </a:pPr>
          <a:r>
            <a:rPr lang="fr-FR" sz="1600" kern="1200" dirty="0"/>
            <a:t>48 ans et 6 mois en 2022 ; 49 ans en 2023</a:t>
          </a:r>
        </a:p>
      </dsp:txBody>
      <dsp:txXfrm>
        <a:off x="0" y="182180"/>
        <a:ext cx="7643813" cy="655200"/>
      </dsp:txXfrm>
    </dsp:sp>
    <dsp:sp modelId="{CA60EBB2-E3BB-4E19-9B4B-7EFC49B869CE}">
      <dsp:nvSpPr>
        <dsp:cNvPr id="0" name=""/>
        <dsp:cNvSpPr/>
      </dsp:nvSpPr>
      <dsp:spPr>
        <a:xfrm>
          <a:off x="0" y="883460"/>
          <a:ext cx="7643813" cy="655200"/>
        </a:xfrm>
        <a:prstGeom prst="rect">
          <a:avLst/>
        </a:prstGeom>
        <a:solidFill>
          <a:schemeClr val="accent1">
            <a:alpha val="90000"/>
            <a:hueOff val="0"/>
            <a:satOff val="0"/>
            <a:lumOff val="0"/>
            <a:alphaOff val="-8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Avoir été marié pendant au moins un an</a:t>
          </a:r>
        </a:p>
      </dsp:txBody>
      <dsp:txXfrm>
        <a:off x="0" y="883460"/>
        <a:ext cx="7643813" cy="655200"/>
      </dsp:txXfrm>
    </dsp:sp>
    <dsp:sp modelId="{CAF029F2-FDA4-4E20-9FBB-7EEA07D8F63E}">
      <dsp:nvSpPr>
        <dsp:cNvPr id="0" name=""/>
        <dsp:cNvSpPr/>
      </dsp:nvSpPr>
      <dsp:spPr>
        <a:xfrm>
          <a:off x="0" y="1584740"/>
          <a:ext cx="7643813" cy="655200"/>
        </a:xfrm>
        <a:prstGeom prst="rect">
          <a:avLst/>
        </a:prstGeom>
        <a:solidFill>
          <a:schemeClr val="accent1">
            <a:alpha val="90000"/>
            <a:hueOff val="0"/>
            <a:satOff val="0"/>
            <a:lumOff val="0"/>
            <a:alphaOff val="-16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Ne pas être exclu de la succession de votre conjoint décédé</a:t>
          </a:r>
        </a:p>
      </dsp:txBody>
      <dsp:txXfrm>
        <a:off x="0" y="1584740"/>
        <a:ext cx="7643813" cy="655200"/>
      </dsp:txXfrm>
    </dsp:sp>
    <dsp:sp modelId="{21CA136C-31F6-431E-BB2F-0EDCB1B4CA79}">
      <dsp:nvSpPr>
        <dsp:cNvPr id="0" name=""/>
        <dsp:cNvSpPr/>
      </dsp:nvSpPr>
      <dsp:spPr>
        <a:xfrm>
          <a:off x="0" y="2286020"/>
          <a:ext cx="7643813" cy="655200"/>
        </a:xfrm>
        <a:prstGeom prst="rect">
          <a:avLst/>
        </a:prstGeom>
        <a:solidFill>
          <a:schemeClr val="accent1">
            <a:alpha val="90000"/>
            <a:hueOff val="0"/>
            <a:satOff val="0"/>
            <a:lumOff val="0"/>
            <a:alphaOff val="-24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Introduire une demande (sauf en cas d'examen d'office)</a:t>
          </a:r>
        </a:p>
      </dsp:txBody>
      <dsp:txXfrm>
        <a:off x="0" y="2286020"/>
        <a:ext cx="7643813" cy="655200"/>
      </dsp:txXfrm>
    </dsp:sp>
    <dsp:sp modelId="{3A89EF57-3407-4A18-8396-DE5B4D958DFF}">
      <dsp:nvSpPr>
        <dsp:cNvPr id="0" name=""/>
        <dsp:cNvSpPr/>
      </dsp:nvSpPr>
      <dsp:spPr>
        <a:xfrm>
          <a:off x="0" y="2987301"/>
          <a:ext cx="7643813" cy="655200"/>
        </a:xfrm>
        <a:prstGeom prst="rect">
          <a:avLst/>
        </a:prstGeom>
        <a:solidFill>
          <a:schemeClr val="accent1">
            <a:alpha val="90000"/>
            <a:hueOff val="0"/>
            <a:satOff val="0"/>
            <a:lumOff val="0"/>
            <a:alphaOff val="-32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Prouver une carrière professionnelle de travailleur indépendant ou d'aidant dans le chef du conjoint décédé</a:t>
          </a:r>
        </a:p>
      </dsp:txBody>
      <dsp:txXfrm>
        <a:off x="0" y="2987301"/>
        <a:ext cx="7643813" cy="655200"/>
      </dsp:txXfrm>
    </dsp:sp>
    <dsp:sp modelId="{692D7A28-BB6F-4C3A-BB38-E2A1724300F3}">
      <dsp:nvSpPr>
        <dsp:cNvPr id="0" name=""/>
        <dsp:cNvSpPr/>
      </dsp:nvSpPr>
      <dsp:spPr>
        <a:xfrm>
          <a:off x="0" y="3688581"/>
          <a:ext cx="7643813" cy="655200"/>
        </a:xfrm>
        <a:prstGeom prst="rect">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En cas de remariage, perte du droit à pension de survie</a:t>
          </a:r>
        </a:p>
      </dsp:txBody>
      <dsp:txXfrm>
        <a:off x="0" y="3688581"/>
        <a:ext cx="7643813" cy="655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BB16F-0800-4416-BB20-D9A59E2DD48D}">
      <dsp:nvSpPr>
        <dsp:cNvPr id="0" name=""/>
        <dsp:cNvSpPr/>
      </dsp:nvSpPr>
      <dsp:spPr>
        <a:xfrm>
          <a:off x="0" y="182180"/>
          <a:ext cx="7643813" cy="6552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NE PAS avoir atteint l’âge minimum légal au moment du décès du conjoint </a:t>
          </a:r>
        </a:p>
        <a:p>
          <a:pPr marL="0" lvl="0" indent="0" algn="l" defTabSz="711200">
            <a:lnSpc>
              <a:spcPct val="90000"/>
            </a:lnSpc>
            <a:spcBef>
              <a:spcPct val="0"/>
            </a:spcBef>
            <a:spcAft>
              <a:spcPct val="35000"/>
            </a:spcAft>
            <a:buNone/>
          </a:pPr>
          <a:r>
            <a:rPr lang="fr-FR" sz="1600" kern="1200" dirty="0"/>
            <a:t>48 ans et 6 mois en 2022 ; 49 ans en 2023</a:t>
          </a:r>
        </a:p>
      </dsp:txBody>
      <dsp:txXfrm>
        <a:off x="0" y="182180"/>
        <a:ext cx="7643813" cy="655200"/>
      </dsp:txXfrm>
    </dsp:sp>
    <dsp:sp modelId="{CA60EBB2-E3BB-4E19-9B4B-7EFC49B869CE}">
      <dsp:nvSpPr>
        <dsp:cNvPr id="0" name=""/>
        <dsp:cNvSpPr/>
      </dsp:nvSpPr>
      <dsp:spPr>
        <a:xfrm>
          <a:off x="0" y="883460"/>
          <a:ext cx="7643813" cy="6552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Avoir été marié pendant au moins un an</a:t>
          </a:r>
        </a:p>
      </dsp:txBody>
      <dsp:txXfrm>
        <a:off x="0" y="883460"/>
        <a:ext cx="7643813" cy="655200"/>
      </dsp:txXfrm>
    </dsp:sp>
    <dsp:sp modelId="{CAF029F2-FDA4-4E20-9FBB-7EEA07D8F63E}">
      <dsp:nvSpPr>
        <dsp:cNvPr id="0" name=""/>
        <dsp:cNvSpPr/>
      </dsp:nvSpPr>
      <dsp:spPr>
        <a:xfrm>
          <a:off x="0" y="1584740"/>
          <a:ext cx="7643813" cy="6552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Ne pas être exclu de la succession de votre conjoint décédé</a:t>
          </a:r>
        </a:p>
      </dsp:txBody>
      <dsp:txXfrm>
        <a:off x="0" y="1584740"/>
        <a:ext cx="7643813" cy="655200"/>
      </dsp:txXfrm>
    </dsp:sp>
    <dsp:sp modelId="{21CA136C-31F6-431E-BB2F-0EDCB1B4CA79}">
      <dsp:nvSpPr>
        <dsp:cNvPr id="0" name=""/>
        <dsp:cNvSpPr/>
      </dsp:nvSpPr>
      <dsp:spPr>
        <a:xfrm>
          <a:off x="0" y="2286020"/>
          <a:ext cx="7643813" cy="6552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Introduire une demande (sauf en cas d'examen d'office)</a:t>
          </a:r>
        </a:p>
      </dsp:txBody>
      <dsp:txXfrm>
        <a:off x="0" y="2286020"/>
        <a:ext cx="7643813" cy="655200"/>
      </dsp:txXfrm>
    </dsp:sp>
    <dsp:sp modelId="{3A89EF57-3407-4A18-8396-DE5B4D958DFF}">
      <dsp:nvSpPr>
        <dsp:cNvPr id="0" name=""/>
        <dsp:cNvSpPr/>
      </dsp:nvSpPr>
      <dsp:spPr>
        <a:xfrm>
          <a:off x="0" y="2987301"/>
          <a:ext cx="7643813" cy="6552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Prouver une carrière professionnelle de travailleur indépendant ou d'aidant dans le chef du conjoint décédé</a:t>
          </a:r>
        </a:p>
      </dsp:txBody>
      <dsp:txXfrm>
        <a:off x="0" y="2987301"/>
        <a:ext cx="7643813" cy="655200"/>
      </dsp:txXfrm>
    </dsp:sp>
    <dsp:sp modelId="{692D7A28-BB6F-4C3A-BB38-E2A1724300F3}">
      <dsp:nvSpPr>
        <dsp:cNvPr id="0" name=""/>
        <dsp:cNvSpPr/>
      </dsp:nvSpPr>
      <dsp:spPr>
        <a:xfrm>
          <a:off x="0" y="3688581"/>
          <a:ext cx="7643813" cy="6552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En cas de remariage, perte du droit à pension de survie</a:t>
          </a:r>
        </a:p>
      </dsp:txBody>
      <dsp:txXfrm>
        <a:off x="0" y="3688581"/>
        <a:ext cx="7643813" cy="655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sz="quarter" idx="1"/>
          </p:nvPr>
        </p:nvSpPr>
        <p:spPr bwMode="auto">
          <a:xfrm>
            <a:off x="527050" y="9310688"/>
            <a:ext cx="11303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lvl1pPr>
          </a:lstStyle>
          <a:p>
            <a:fld id="{77659F98-1C7B-40C9-86E0-06E797CB2230}" type="datetime1">
              <a:rPr lang="fr-FR" altLang="nl-BE" smtClean="0"/>
              <a:t>25/10/2022</a:t>
            </a:fld>
            <a:endParaRPr lang="nl-NL" altLang="nl-BE" dirty="0"/>
          </a:p>
        </p:txBody>
      </p:sp>
      <p:sp>
        <p:nvSpPr>
          <p:cNvPr id="4100" name="Rectangle 4"/>
          <p:cNvSpPr>
            <a:spLocks noGrp="1" noChangeArrowheads="1"/>
          </p:cNvSpPr>
          <p:nvPr>
            <p:ph type="ftr" sz="quarter" idx="2"/>
          </p:nvPr>
        </p:nvSpPr>
        <p:spPr bwMode="auto">
          <a:xfrm>
            <a:off x="1662113" y="9310688"/>
            <a:ext cx="34337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defRPr sz="1000"/>
            </a:lvl1pPr>
          </a:lstStyle>
          <a:p>
            <a:r>
              <a:rPr lang="fr-FR" altLang="nl-BE" dirty="0"/>
              <a:t>Via Insertion &gt; En-tête et pied de page, vous pouvez introduire le texte</a:t>
            </a:r>
          </a:p>
        </p:txBody>
      </p:sp>
      <p:sp>
        <p:nvSpPr>
          <p:cNvPr id="4101" name="Rectangle 5"/>
          <p:cNvSpPr>
            <a:spLocks noGrp="1" noChangeArrowheads="1"/>
          </p:cNvSpPr>
          <p:nvPr>
            <p:ph type="sldNum" sz="quarter" idx="3"/>
          </p:nvPr>
        </p:nvSpPr>
        <p:spPr bwMode="auto">
          <a:xfrm>
            <a:off x="5100638" y="9310688"/>
            <a:ext cx="113188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lvl1pPr>
          </a:lstStyle>
          <a:p>
            <a:fld id="{9970DB82-3817-4104-B81F-7EA09A7BD98E}" type="slidenum">
              <a:rPr lang="nl-NL" altLang="nl-BE"/>
              <a:pPr/>
              <a:t>‹#›</a:t>
            </a:fld>
            <a:endParaRPr lang="nl-NL" altLang="nl-BE"/>
          </a:p>
        </p:txBody>
      </p:sp>
      <p:sp>
        <p:nvSpPr>
          <p:cNvPr id="4102" name="Line 6"/>
          <p:cNvSpPr>
            <a:spLocks noChangeShapeType="1"/>
          </p:cNvSpPr>
          <p:nvPr/>
        </p:nvSpPr>
        <p:spPr bwMode="auto">
          <a:xfrm>
            <a:off x="534988" y="9256713"/>
            <a:ext cx="5703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nl-BE"/>
          </a:p>
        </p:txBody>
      </p:sp>
    </p:spTree>
    <p:extLst>
      <p:ext uri="{BB962C8B-B14F-4D97-AF65-F5344CB8AC3E}">
        <p14:creationId xmlns:p14="http://schemas.microsoft.com/office/powerpoint/2010/main" val="249626332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930275" y="738188"/>
            <a:ext cx="4921250" cy="36909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4875" y="4675188"/>
            <a:ext cx="49720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nl-NL" altLang="nl-BE" dirty="0"/>
          </a:p>
        </p:txBody>
      </p:sp>
      <p:sp>
        <p:nvSpPr>
          <p:cNvPr id="3080" name="Rectangle 8"/>
          <p:cNvSpPr>
            <a:spLocks noChangeArrowheads="1"/>
          </p:cNvSpPr>
          <p:nvPr/>
        </p:nvSpPr>
        <p:spPr bwMode="auto">
          <a:xfrm>
            <a:off x="904875" y="9432925"/>
            <a:ext cx="11303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fld id="{6472338C-D992-4C19-BC37-1B6AAE10A9F1}" type="datetime4">
              <a:rPr lang="fr-BE" altLang="nl-BE" sz="1000" smtClean="0"/>
              <a:t>25 octobre 2022</a:t>
            </a:fld>
            <a:endParaRPr lang="nl-NL" altLang="nl-BE" sz="1000" dirty="0"/>
          </a:p>
        </p:txBody>
      </p:sp>
      <p:sp>
        <p:nvSpPr>
          <p:cNvPr id="3081" name="Rectangle 9"/>
          <p:cNvSpPr>
            <a:spLocks noChangeArrowheads="1"/>
          </p:cNvSpPr>
          <p:nvPr/>
        </p:nvSpPr>
        <p:spPr bwMode="auto">
          <a:xfrm>
            <a:off x="1662113" y="9432925"/>
            <a:ext cx="343376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fr-FR" altLang="nl-BE" sz="1000" noProof="0" dirty="0"/>
              <a:t>Via Insertion &gt; En-tête et pied de page, vous pouvez introduire le texte</a:t>
            </a:r>
          </a:p>
        </p:txBody>
      </p:sp>
      <p:sp>
        <p:nvSpPr>
          <p:cNvPr id="3082" name="Rectangle 10"/>
          <p:cNvSpPr>
            <a:spLocks noChangeArrowheads="1"/>
          </p:cNvSpPr>
          <p:nvPr/>
        </p:nvSpPr>
        <p:spPr bwMode="auto">
          <a:xfrm>
            <a:off x="4733925" y="9432925"/>
            <a:ext cx="113188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fld id="{46295A2D-055B-4EC7-8EBC-DD38132BBF2F}" type="slidenum">
              <a:rPr lang="nl-NL" altLang="nl-BE" sz="1000"/>
              <a:pPr algn="r"/>
              <a:t>‹#›</a:t>
            </a:fld>
            <a:endParaRPr lang="nl-NL" altLang="nl-BE" sz="1000"/>
          </a:p>
        </p:txBody>
      </p:sp>
      <p:sp>
        <p:nvSpPr>
          <p:cNvPr id="3083" name="Line 11"/>
          <p:cNvSpPr>
            <a:spLocks noChangeShapeType="1"/>
          </p:cNvSpPr>
          <p:nvPr/>
        </p:nvSpPr>
        <p:spPr bwMode="auto">
          <a:xfrm>
            <a:off x="901700" y="9377363"/>
            <a:ext cx="4968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nl-BE"/>
          </a:p>
        </p:txBody>
      </p:sp>
    </p:spTree>
    <p:extLst>
      <p:ext uri="{BB962C8B-B14F-4D97-AF65-F5344CB8AC3E}">
        <p14:creationId xmlns:p14="http://schemas.microsoft.com/office/powerpoint/2010/main" val="2835686253"/>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38244" name="Tijdelijke aanduiding voor dianummer 3"/>
          <p:cNvSpPr>
            <a:spLocks noGrp="1"/>
          </p:cNvSpPr>
          <p:nvPr>
            <p:ph type="sldNum" sz="quarter" idx="5"/>
          </p:nvPr>
        </p:nvSpPr>
        <p:spPr bwMode="auto">
          <a:xfrm>
            <a:off x="3841686" y="9349344"/>
            <a:ext cx="2938512" cy="4915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7D14397-5149-47BD-98EF-0B9206C5D56F}" type="slidenum">
              <a:rPr lang="nl-BE" altLang="fr-FR">
                <a:solidFill>
                  <a:srgbClr val="000000"/>
                </a:solidFill>
              </a:rPr>
              <a:pPr/>
              <a:t>1</a:t>
            </a:fld>
            <a:endParaRPr lang="nl-BE" altLang="fr-F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46436" name="Tijdelijke aanduiding voor dianummer 3"/>
          <p:cNvSpPr>
            <a:spLocks noGrp="1"/>
          </p:cNvSpPr>
          <p:nvPr>
            <p:ph type="sldNum" sz="quarter" idx="5"/>
          </p:nvPr>
        </p:nvSpPr>
        <p:spPr bwMode="auto">
          <a:xfrm>
            <a:off x="3841686" y="9349344"/>
            <a:ext cx="2938512" cy="4915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47506A7-A38A-4AB7-BFAA-C635D4823C84}" type="slidenum">
              <a:rPr lang="nl-BE" altLang="fr-FR">
                <a:solidFill>
                  <a:srgbClr val="000000"/>
                </a:solidFill>
              </a:rPr>
              <a:pPr/>
              <a:t>42</a:t>
            </a:fld>
            <a:endParaRPr lang="nl-BE" altLang="fr-FR">
              <a:solidFill>
                <a:srgbClr val="000000"/>
              </a:solidFill>
            </a:endParaRPr>
          </a:p>
        </p:txBody>
      </p:sp>
    </p:spTree>
    <p:extLst>
      <p:ext uri="{BB962C8B-B14F-4D97-AF65-F5344CB8AC3E}">
        <p14:creationId xmlns:p14="http://schemas.microsoft.com/office/powerpoint/2010/main" val="318336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41316" name="Tijdelijke aanduiding voor dianummer 3"/>
          <p:cNvSpPr>
            <a:spLocks noGrp="1"/>
          </p:cNvSpPr>
          <p:nvPr>
            <p:ph type="sldNum" sz="quarter" idx="5"/>
          </p:nvPr>
        </p:nvSpPr>
        <p:spPr bwMode="auto">
          <a:xfrm>
            <a:off x="3841686" y="9349344"/>
            <a:ext cx="2938512" cy="4915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CF67F3C-DA46-4C71-8EAB-7FE418FA3A5B}" type="slidenum">
              <a:rPr lang="nl-BE" altLang="fr-FR">
                <a:solidFill>
                  <a:srgbClr val="000000"/>
                </a:solidFill>
              </a:rPr>
              <a:pPr/>
              <a:t>4</a:t>
            </a:fld>
            <a:endParaRPr lang="nl-BE" altLang="fr-F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Examen </a:t>
            </a:r>
            <a:r>
              <a:rPr lang="nl-BE" dirty="0" err="1"/>
              <a:t>d’office</a:t>
            </a:r>
            <a:r>
              <a:rPr lang="nl-BE" dirty="0"/>
              <a:t>: </a:t>
            </a:r>
            <a:r>
              <a:rPr lang="fr-FR" dirty="0"/>
              <a:t>(examen automatique des droits sans aucune démarche de l’assuré social) </a:t>
            </a:r>
          </a:p>
          <a:p>
            <a:endParaRPr lang="fr-FR" dirty="0"/>
          </a:p>
        </p:txBody>
      </p:sp>
      <p:sp>
        <p:nvSpPr>
          <p:cNvPr id="4" name="Slide Number Placeholder 3"/>
          <p:cNvSpPr>
            <a:spLocks noGrp="1"/>
          </p:cNvSpPr>
          <p:nvPr>
            <p:ph type="sldNum" sz="quarter" idx="10"/>
          </p:nvPr>
        </p:nvSpPr>
        <p:spPr>
          <a:xfrm>
            <a:off x="3841686" y="9349344"/>
            <a:ext cx="2938512" cy="491570"/>
          </a:xfrm>
          <a:prstGeom prst="rect">
            <a:avLst/>
          </a:prstGeom>
        </p:spPr>
        <p:txBody>
          <a:bodyPr/>
          <a:lstStyle/>
          <a:p>
            <a:fld id="{33F82E92-EA0F-45E1-BC23-78472DE0D217}" type="slidenum">
              <a:rPr lang="nl-BE" smtClean="0"/>
              <a:pPr/>
              <a:t>5</a:t>
            </a:fld>
            <a:endParaRPr lang="nl-BE" dirty="0"/>
          </a:p>
        </p:txBody>
      </p:sp>
    </p:spTree>
    <p:extLst>
      <p:ext uri="{BB962C8B-B14F-4D97-AF65-F5344CB8AC3E}">
        <p14:creationId xmlns:p14="http://schemas.microsoft.com/office/powerpoint/2010/main" val="334339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BE" altLang="fr-FR"/>
              <a:t>Ajouter valeur de chaque journée comme sur la notification</a:t>
            </a:r>
            <a:endParaRPr lang="fr-FR" altLang="fr-FR"/>
          </a:p>
        </p:txBody>
      </p:sp>
      <p:sp>
        <p:nvSpPr>
          <p:cNvPr id="142340" name="Slide Number Placeholder 3"/>
          <p:cNvSpPr>
            <a:spLocks noGrp="1"/>
          </p:cNvSpPr>
          <p:nvPr>
            <p:ph type="sldNum" sz="quarter" idx="5"/>
          </p:nvPr>
        </p:nvSpPr>
        <p:spPr bwMode="auto">
          <a:xfrm>
            <a:off x="3841686" y="9349344"/>
            <a:ext cx="2938512" cy="4915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0E2E739-C3FB-485A-97F4-2BAFF3299552}" type="slidenum">
              <a:rPr lang="nl-BE" altLang="fr-FR" smtClean="0">
                <a:solidFill>
                  <a:srgbClr val="638A1A"/>
                </a:solidFill>
              </a:rPr>
              <a:pPr/>
              <a:t>20</a:t>
            </a:fld>
            <a:endParaRPr lang="nl-BE" altLang="fr-FR">
              <a:solidFill>
                <a:srgbClr val="638A1A"/>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45412" name="Tijdelijke aanduiding voor dianummer 3"/>
          <p:cNvSpPr>
            <a:spLocks noGrp="1"/>
          </p:cNvSpPr>
          <p:nvPr>
            <p:ph type="sldNum" sz="quarter" idx="5"/>
          </p:nvPr>
        </p:nvSpPr>
        <p:spPr bwMode="auto">
          <a:xfrm>
            <a:off x="3841686" y="9349344"/>
            <a:ext cx="2938512" cy="4915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F89E6C8-44A0-4DB7-9A49-272A518E5F79}" type="slidenum">
              <a:rPr lang="nl-BE" altLang="fr-FR">
                <a:solidFill>
                  <a:srgbClr val="000000"/>
                </a:solidFill>
              </a:rPr>
              <a:pPr/>
              <a:t>25</a:t>
            </a:fld>
            <a:endParaRPr lang="nl-BE" altLang="fr-F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43364" name="Tijdelijke aanduiding voor dianummer 3"/>
          <p:cNvSpPr>
            <a:spLocks noGrp="1"/>
          </p:cNvSpPr>
          <p:nvPr>
            <p:ph type="sldNum" sz="quarter" idx="5"/>
          </p:nvPr>
        </p:nvSpPr>
        <p:spPr bwMode="auto">
          <a:xfrm>
            <a:off x="3841686" y="9349344"/>
            <a:ext cx="2938512" cy="4915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0A3ABD5-8361-4D6A-9FD4-F29F37457F5E}" type="slidenum">
              <a:rPr lang="nl-BE" altLang="fr-FR">
                <a:solidFill>
                  <a:srgbClr val="000000"/>
                </a:solidFill>
              </a:rPr>
              <a:pPr/>
              <a:t>29</a:t>
            </a:fld>
            <a:endParaRPr lang="nl-BE" altLang="fr-F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44388" name="Tijdelijke aanduiding voor dianummer 3"/>
          <p:cNvSpPr>
            <a:spLocks noGrp="1"/>
          </p:cNvSpPr>
          <p:nvPr>
            <p:ph type="sldNum" sz="quarter" idx="5"/>
          </p:nvPr>
        </p:nvSpPr>
        <p:spPr bwMode="auto">
          <a:xfrm>
            <a:off x="3841686" y="9349344"/>
            <a:ext cx="2938512" cy="4915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763E80E-676C-4739-9B79-E44FF56E91C4}" type="slidenum">
              <a:rPr lang="nl-BE" altLang="fr-FR">
                <a:solidFill>
                  <a:srgbClr val="000000"/>
                </a:solidFill>
              </a:rPr>
              <a:pPr/>
              <a:t>33</a:t>
            </a:fld>
            <a:endParaRPr lang="nl-BE" altLang="fr-F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46436" name="Tijdelijke aanduiding voor dianummer 3"/>
          <p:cNvSpPr>
            <a:spLocks noGrp="1"/>
          </p:cNvSpPr>
          <p:nvPr>
            <p:ph type="sldNum" sz="quarter" idx="5"/>
          </p:nvPr>
        </p:nvSpPr>
        <p:spPr bwMode="auto">
          <a:xfrm>
            <a:off x="3841686" y="9349344"/>
            <a:ext cx="2938512" cy="4915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47506A7-A38A-4AB7-BFAA-C635D4823C84}" type="slidenum">
              <a:rPr lang="nl-BE" altLang="fr-FR">
                <a:solidFill>
                  <a:srgbClr val="000000"/>
                </a:solidFill>
              </a:rPr>
              <a:pPr/>
              <a:t>36</a:t>
            </a:fld>
            <a:endParaRPr lang="nl-BE" altLang="fr-F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46436" name="Tijdelijke aanduiding voor dianummer 3"/>
          <p:cNvSpPr>
            <a:spLocks noGrp="1"/>
          </p:cNvSpPr>
          <p:nvPr>
            <p:ph type="sldNum" sz="quarter" idx="5"/>
          </p:nvPr>
        </p:nvSpPr>
        <p:spPr bwMode="auto">
          <a:xfrm>
            <a:off x="3841686" y="9349344"/>
            <a:ext cx="2938512" cy="4915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47506A7-A38A-4AB7-BFAA-C635D4823C84}" type="slidenum">
              <a:rPr lang="nl-BE" altLang="fr-FR">
                <a:solidFill>
                  <a:srgbClr val="000000"/>
                </a:solidFill>
              </a:rPr>
              <a:pPr/>
              <a:t>39</a:t>
            </a:fld>
            <a:endParaRPr lang="nl-BE" altLang="fr-FR">
              <a:solidFill>
                <a:srgbClr val="000000"/>
              </a:solidFill>
            </a:endParaRPr>
          </a:p>
        </p:txBody>
      </p:sp>
    </p:spTree>
    <p:extLst>
      <p:ext uri="{BB962C8B-B14F-4D97-AF65-F5344CB8AC3E}">
        <p14:creationId xmlns:p14="http://schemas.microsoft.com/office/powerpoint/2010/main" val="372644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pic>
        <p:nvPicPr>
          <p:cNvPr id="4" name="Afbeelding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9725" y="6483350"/>
            <a:ext cx="5032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18525" y="6491288"/>
            <a:ext cx="2841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166813"/>
            <a:ext cx="9144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3"/>
          <p:cNvSpPr txBox="1">
            <a:spLocks noChangeArrowheads="1"/>
          </p:cNvSpPr>
          <p:nvPr userDrawn="1"/>
        </p:nvSpPr>
        <p:spPr bwMode="auto">
          <a:xfrm>
            <a:off x="1093788" y="6523038"/>
            <a:ext cx="5040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nl-BE" altLang="fr-FR" sz="1200" b="1">
                <a:solidFill>
                  <a:srgbClr val="638A1A"/>
                </a:solidFill>
              </a:rPr>
              <a:t>Une administration moderne, un service de qualité</a:t>
            </a:r>
          </a:p>
        </p:txBody>
      </p:sp>
      <p:pic>
        <p:nvPicPr>
          <p:cNvPr id="8" name="Afbeelding 9"/>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350838"/>
            <a:ext cx="279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96616" y="3417504"/>
            <a:ext cx="7772400" cy="981608"/>
          </a:xfrm>
        </p:spPr>
        <p:txBody>
          <a:bodyPr anchor="b">
            <a:noAutofit/>
          </a:bodyPr>
          <a:lstStyle>
            <a:lvl1pPr>
              <a:lnSpc>
                <a:spcPct val="80000"/>
              </a:lnSpc>
              <a:defRPr sz="4200" baseline="0">
                <a:solidFill>
                  <a:schemeClr val="tx1"/>
                </a:solidFill>
              </a:defRPr>
            </a:lvl1pPr>
          </a:lstStyle>
          <a:p>
            <a:r>
              <a:rPr lang="en-US"/>
              <a:t>Click to edit Master title style</a:t>
            </a:r>
            <a:endParaRPr lang="nl-BE" dirty="0"/>
          </a:p>
        </p:txBody>
      </p:sp>
      <p:sp>
        <p:nvSpPr>
          <p:cNvPr id="3" name="Ondertitel 2"/>
          <p:cNvSpPr>
            <a:spLocks noGrp="1"/>
          </p:cNvSpPr>
          <p:nvPr>
            <p:ph type="subTitle" idx="1"/>
          </p:nvPr>
        </p:nvSpPr>
        <p:spPr>
          <a:xfrm>
            <a:off x="1102364" y="4442860"/>
            <a:ext cx="7776864" cy="786340"/>
          </a:xfrm>
        </p:spPr>
        <p:txBody>
          <a:bodyPr>
            <a:noAutofit/>
          </a:bodyPr>
          <a:lstStyle>
            <a:lvl1pPr marL="0" indent="0" algn="l">
              <a:spcBef>
                <a:spcPts val="0"/>
              </a:spcBef>
              <a:buNone/>
              <a:defRPr sz="24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Tree>
    <p:extLst>
      <p:ext uri="{BB962C8B-B14F-4D97-AF65-F5344CB8AC3E}">
        <p14:creationId xmlns:p14="http://schemas.microsoft.com/office/powerpoint/2010/main" val="1819518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2_Sectiekop">
    <p:spTree>
      <p:nvGrpSpPr>
        <p:cNvPr id="1" name=""/>
        <p:cNvGrpSpPr/>
        <p:nvPr/>
      </p:nvGrpSpPr>
      <p:grpSpPr>
        <a:xfrm>
          <a:off x="0" y="0"/>
          <a:ext cx="0" cy="0"/>
          <a:chOff x="0" y="0"/>
          <a:chExt cx="0" cy="0"/>
        </a:xfrm>
      </p:grpSpPr>
      <p:pic>
        <p:nvPicPr>
          <p:cNvPr id="4" name="Afbeelding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5570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6688" y="354013"/>
            <a:ext cx="85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9725" y="6483350"/>
            <a:ext cx="5032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al 15"/>
          <p:cNvSpPr>
            <a:spLocks noChangeAspect="1"/>
          </p:cNvSpPr>
          <p:nvPr userDrawn="1"/>
        </p:nvSpPr>
        <p:spPr>
          <a:xfrm>
            <a:off x="8570913" y="6610350"/>
            <a:ext cx="53975" cy="53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800">
              <a:solidFill>
                <a:prstClr val="white"/>
              </a:solidFill>
            </a:endParaRPr>
          </a:p>
        </p:txBody>
      </p:sp>
      <p:sp>
        <p:nvSpPr>
          <p:cNvPr id="2" name="Titel 1"/>
          <p:cNvSpPr>
            <a:spLocks noGrp="1"/>
          </p:cNvSpPr>
          <p:nvPr>
            <p:ph type="title"/>
          </p:nvPr>
        </p:nvSpPr>
        <p:spPr bwMode="white">
          <a:xfrm>
            <a:off x="1126800" y="3171900"/>
            <a:ext cx="7772400" cy="1362075"/>
          </a:xfrm>
        </p:spPr>
        <p:txBody>
          <a:bodyPr anchor="t">
            <a:normAutofit/>
          </a:bodyPr>
          <a:lstStyle>
            <a:lvl1pPr algn="l">
              <a:defRPr sz="2400" b="1" cap="none">
                <a:solidFill>
                  <a:schemeClr val="bg1"/>
                </a:solidFill>
              </a:defRPr>
            </a:lvl1pPr>
          </a:lstStyle>
          <a:p>
            <a:endParaRPr lang="nl-BE" dirty="0"/>
          </a:p>
        </p:txBody>
      </p:sp>
      <p:sp>
        <p:nvSpPr>
          <p:cNvPr id="3" name="Tijdelijke aanduiding voor tekst 2"/>
          <p:cNvSpPr>
            <a:spLocks noGrp="1"/>
          </p:cNvSpPr>
          <p:nvPr>
            <p:ph type="body" idx="1"/>
          </p:nvPr>
        </p:nvSpPr>
        <p:spPr bwMode="white">
          <a:xfrm>
            <a:off x="1126063" y="1624213"/>
            <a:ext cx="7766417" cy="1500187"/>
          </a:xfrm>
        </p:spPr>
        <p:txBody>
          <a:bodyPr anchor="b">
            <a:normAutofit/>
          </a:bodyPr>
          <a:lstStyle>
            <a:lvl1pPr marL="0" indent="0">
              <a:buNone/>
              <a:defRPr sz="4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nl-NL" dirty="0"/>
          </a:p>
        </p:txBody>
      </p:sp>
      <p:sp>
        <p:nvSpPr>
          <p:cNvPr id="8" name="Tijdelijke aanduiding voor voettekst 4"/>
          <p:cNvSpPr>
            <a:spLocks noGrp="1"/>
          </p:cNvSpPr>
          <p:nvPr>
            <p:ph type="ftr" sz="quarter" idx="10"/>
          </p:nvPr>
        </p:nvSpPr>
        <p:spPr>
          <a:xfrm>
            <a:off x="1093788" y="6432550"/>
            <a:ext cx="6357937" cy="365125"/>
          </a:xfrm>
        </p:spPr>
        <p:txBody>
          <a:bodyPr lIns="0" tIns="0" rIns="0" bIns="0"/>
          <a:lstStyle>
            <a:lvl1pPr algn="l">
              <a:defRPr>
                <a:solidFill>
                  <a:srgbClr val="638A1A"/>
                </a:solidFill>
              </a:defRPr>
            </a:lvl1pPr>
          </a:lstStyle>
          <a:p>
            <a:pPr>
              <a:defRPr/>
            </a:pPr>
            <a:r>
              <a:rPr lang="fr-FR"/>
              <a:t>Rixensart 2022</a:t>
            </a:r>
            <a:endParaRPr lang="nl-BE" dirty="0"/>
          </a:p>
        </p:txBody>
      </p:sp>
      <p:sp>
        <p:nvSpPr>
          <p:cNvPr id="9" name="Tijdelijke aanduiding voor datum 3"/>
          <p:cNvSpPr>
            <a:spLocks noGrp="1"/>
          </p:cNvSpPr>
          <p:nvPr>
            <p:ph type="dt" sz="half" idx="11"/>
          </p:nvPr>
        </p:nvSpPr>
        <p:spPr>
          <a:xfrm>
            <a:off x="7634288" y="6432550"/>
            <a:ext cx="936625" cy="365125"/>
          </a:xfrm>
        </p:spPr>
        <p:txBody>
          <a:bodyPr/>
          <a:lstStyle>
            <a:lvl1pPr>
              <a:defRPr>
                <a:solidFill>
                  <a:srgbClr val="000000"/>
                </a:solidFill>
              </a:defRPr>
            </a:lvl1pPr>
          </a:lstStyle>
          <a:p>
            <a:pPr>
              <a:defRPr/>
            </a:pPr>
            <a:r>
              <a:rPr lang="fr-FR"/>
              <a:t>06/09/2022</a:t>
            </a:r>
            <a:endParaRPr lang="nl-BE"/>
          </a:p>
        </p:txBody>
      </p:sp>
      <p:sp>
        <p:nvSpPr>
          <p:cNvPr id="10" name="Tijdelijke aanduiding voor dianummer 5"/>
          <p:cNvSpPr>
            <a:spLocks noGrp="1"/>
          </p:cNvSpPr>
          <p:nvPr>
            <p:ph type="sldNum" sz="quarter" idx="12"/>
          </p:nvPr>
        </p:nvSpPr>
        <p:spPr>
          <a:xfrm>
            <a:off x="8707438" y="6432550"/>
            <a:ext cx="360362" cy="365125"/>
          </a:xfrm>
        </p:spPr>
        <p:txBody>
          <a:bodyPr lIns="0" tIns="0" rIns="0" bIns="0"/>
          <a:lstStyle>
            <a:lvl1pPr algn="l">
              <a:defRPr>
                <a:solidFill>
                  <a:srgbClr val="000000"/>
                </a:solidFill>
              </a:defRPr>
            </a:lvl1pPr>
          </a:lstStyle>
          <a:p>
            <a:pPr>
              <a:defRPr/>
            </a:pPr>
            <a:fld id="{22A2A223-44A1-4B25-8D6D-9932F8D547A5}" type="slidenum">
              <a:rPr lang="nl-BE" altLang="fr-FR"/>
              <a:pPr>
                <a:defRPr/>
              </a:pPr>
              <a:t>‹#›</a:t>
            </a:fld>
            <a:endParaRPr lang="nl-BE" altLang="fr-FR"/>
          </a:p>
        </p:txBody>
      </p:sp>
    </p:spTree>
    <p:extLst>
      <p:ext uri="{BB962C8B-B14F-4D97-AF65-F5344CB8AC3E}">
        <p14:creationId xmlns:p14="http://schemas.microsoft.com/office/powerpoint/2010/main" val="254981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3_Sectiekop">
    <p:spTree>
      <p:nvGrpSpPr>
        <p:cNvPr id="1" name=""/>
        <p:cNvGrpSpPr/>
        <p:nvPr/>
      </p:nvGrpSpPr>
      <p:grpSpPr>
        <a:xfrm>
          <a:off x="0" y="0"/>
          <a:ext cx="0" cy="0"/>
          <a:chOff x="0" y="0"/>
          <a:chExt cx="0" cy="0"/>
        </a:xfrm>
      </p:grpSpPr>
      <p:pic>
        <p:nvPicPr>
          <p:cNvPr id="4" name="Afbeelding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5570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6688" y="354013"/>
            <a:ext cx="85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9725" y="6483350"/>
            <a:ext cx="5032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al 15"/>
          <p:cNvSpPr>
            <a:spLocks noChangeAspect="1"/>
          </p:cNvSpPr>
          <p:nvPr userDrawn="1"/>
        </p:nvSpPr>
        <p:spPr>
          <a:xfrm>
            <a:off x="8570913" y="6610350"/>
            <a:ext cx="53975" cy="53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800">
              <a:solidFill>
                <a:prstClr val="white"/>
              </a:solidFill>
            </a:endParaRPr>
          </a:p>
        </p:txBody>
      </p:sp>
      <p:sp>
        <p:nvSpPr>
          <p:cNvPr id="2" name="Titel 1"/>
          <p:cNvSpPr>
            <a:spLocks noGrp="1"/>
          </p:cNvSpPr>
          <p:nvPr>
            <p:ph type="title"/>
          </p:nvPr>
        </p:nvSpPr>
        <p:spPr bwMode="white">
          <a:xfrm>
            <a:off x="1126800" y="3171900"/>
            <a:ext cx="7772400" cy="1362075"/>
          </a:xfrm>
        </p:spPr>
        <p:txBody>
          <a:bodyPr anchor="t">
            <a:normAutofit/>
          </a:bodyPr>
          <a:lstStyle>
            <a:lvl1pPr algn="l">
              <a:defRPr sz="2400" b="1" cap="none">
                <a:solidFill>
                  <a:schemeClr val="bg1"/>
                </a:solidFill>
              </a:defRPr>
            </a:lvl1pPr>
          </a:lstStyle>
          <a:p>
            <a:endParaRPr lang="nl-BE" dirty="0"/>
          </a:p>
        </p:txBody>
      </p:sp>
      <p:sp>
        <p:nvSpPr>
          <p:cNvPr id="3" name="Tijdelijke aanduiding voor tekst 2"/>
          <p:cNvSpPr>
            <a:spLocks noGrp="1"/>
          </p:cNvSpPr>
          <p:nvPr>
            <p:ph type="body" idx="1"/>
          </p:nvPr>
        </p:nvSpPr>
        <p:spPr bwMode="white">
          <a:xfrm>
            <a:off x="1126063" y="1624213"/>
            <a:ext cx="7766417" cy="1500187"/>
          </a:xfrm>
        </p:spPr>
        <p:txBody>
          <a:bodyPr anchor="b">
            <a:normAutofit/>
          </a:bodyPr>
          <a:lstStyle>
            <a:lvl1pPr marL="0" indent="0">
              <a:buNone/>
              <a:defRPr sz="4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nl-NL" dirty="0"/>
          </a:p>
        </p:txBody>
      </p:sp>
      <p:sp>
        <p:nvSpPr>
          <p:cNvPr id="8" name="Tijdelijke aanduiding voor voettekst 4"/>
          <p:cNvSpPr>
            <a:spLocks noGrp="1"/>
          </p:cNvSpPr>
          <p:nvPr>
            <p:ph type="ftr" sz="quarter" idx="10"/>
          </p:nvPr>
        </p:nvSpPr>
        <p:spPr>
          <a:xfrm>
            <a:off x="1093788" y="6432550"/>
            <a:ext cx="6357937" cy="365125"/>
          </a:xfrm>
        </p:spPr>
        <p:txBody>
          <a:bodyPr lIns="0" tIns="0" rIns="0" bIns="0"/>
          <a:lstStyle>
            <a:lvl1pPr algn="l">
              <a:defRPr>
                <a:solidFill>
                  <a:srgbClr val="638A1A"/>
                </a:solidFill>
              </a:defRPr>
            </a:lvl1pPr>
          </a:lstStyle>
          <a:p>
            <a:pPr>
              <a:defRPr/>
            </a:pPr>
            <a:r>
              <a:rPr lang="fr-FR"/>
              <a:t>Rixensart 2022</a:t>
            </a:r>
            <a:endParaRPr lang="nl-BE" dirty="0"/>
          </a:p>
        </p:txBody>
      </p:sp>
      <p:sp>
        <p:nvSpPr>
          <p:cNvPr id="9" name="Tijdelijke aanduiding voor datum 3"/>
          <p:cNvSpPr>
            <a:spLocks noGrp="1"/>
          </p:cNvSpPr>
          <p:nvPr>
            <p:ph type="dt" sz="half" idx="11"/>
          </p:nvPr>
        </p:nvSpPr>
        <p:spPr>
          <a:xfrm>
            <a:off x="7634288" y="6432550"/>
            <a:ext cx="936625" cy="365125"/>
          </a:xfrm>
        </p:spPr>
        <p:txBody>
          <a:bodyPr/>
          <a:lstStyle>
            <a:lvl1pPr>
              <a:defRPr>
                <a:solidFill>
                  <a:srgbClr val="000000"/>
                </a:solidFill>
              </a:defRPr>
            </a:lvl1pPr>
          </a:lstStyle>
          <a:p>
            <a:pPr>
              <a:defRPr/>
            </a:pPr>
            <a:r>
              <a:rPr lang="fr-FR"/>
              <a:t>06/09/2022</a:t>
            </a:r>
            <a:endParaRPr lang="nl-BE"/>
          </a:p>
        </p:txBody>
      </p:sp>
      <p:sp>
        <p:nvSpPr>
          <p:cNvPr id="10" name="Tijdelijke aanduiding voor dianummer 5"/>
          <p:cNvSpPr>
            <a:spLocks noGrp="1"/>
          </p:cNvSpPr>
          <p:nvPr>
            <p:ph type="sldNum" sz="quarter" idx="12"/>
          </p:nvPr>
        </p:nvSpPr>
        <p:spPr>
          <a:xfrm>
            <a:off x="8707438" y="6432550"/>
            <a:ext cx="360362" cy="365125"/>
          </a:xfrm>
        </p:spPr>
        <p:txBody>
          <a:bodyPr lIns="0" tIns="0" rIns="0" bIns="0"/>
          <a:lstStyle>
            <a:lvl1pPr algn="l">
              <a:defRPr>
                <a:solidFill>
                  <a:srgbClr val="000000"/>
                </a:solidFill>
              </a:defRPr>
            </a:lvl1pPr>
          </a:lstStyle>
          <a:p>
            <a:pPr>
              <a:defRPr/>
            </a:pPr>
            <a:fld id="{B13A2BF0-9E1C-4041-8360-88A7F4C96667}" type="slidenum">
              <a:rPr lang="nl-BE" altLang="fr-FR"/>
              <a:pPr>
                <a:defRPr/>
              </a:pPr>
              <a:t>‹#›</a:t>
            </a:fld>
            <a:endParaRPr lang="nl-BE" altLang="fr-FR"/>
          </a:p>
        </p:txBody>
      </p:sp>
    </p:spTree>
    <p:extLst>
      <p:ext uri="{BB962C8B-B14F-4D97-AF65-F5344CB8AC3E}">
        <p14:creationId xmlns:p14="http://schemas.microsoft.com/office/powerpoint/2010/main" val="99944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4_Sectiekop">
    <p:spTree>
      <p:nvGrpSpPr>
        <p:cNvPr id="1" name=""/>
        <p:cNvGrpSpPr/>
        <p:nvPr/>
      </p:nvGrpSpPr>
      <p:grpSpPr>
        <a:xfrm>
          <a:off x="0" y="0"/>
          <a:ext cx="0" cy="0"/>
          <a:chOff x="0" y="0"/>
          <a:chExt cx="0" cy="0"/>
        </a:xfrm>
      </p:grpSpPr>
      <p:pic>
        <p:nvPicPr>
          <p:cNvPr id="4" name="Afbeelding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5570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6688" y="354013"/>
            <a:ext cx="85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9725" y="6483350"/>
            <a:ext cx="5032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al 15"/>
          <p:cNvSpPr>
            <a:spLocks noChangeAspect="1"/>
          </p:cNvSpPr>
          <p:nvPr userDrawn="1"/>
        </p:nvSpPr>
        <p:spPr>
          <a:xfrm>
            <a:off x="8570913" y="6610350"/>
            <a:ext cx="53975" cy="53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800">
              <a:solidFill>
                <a:prstClr val="white"/>
              </a:solidFill>
            </a:endParaRPr>
          </a:p>
        </p:txBody>
      </p:sp>
      <p:sp>
        <p:nvSpPr>
          <p:cNvPr id="2" name="Titel 1"/>
          <p:cNvSpPr>
            <a:spLocks noGrp="1"/>
          </p:cNvSpPr>
          <p:nvPr>
            <p:ph type="title"/>
          </p:nvPr>
        </p:nvSpPr>
        <p:spPr bwMode="white">
          <a:xfrm>
            <a:off x="1126800" y="3171900"/>
            <a:ext cx="7772400" cy="1362075"/>
          </a:xfrm>
        </p:spPr>
        <p:txBody>
          <a:bodyPr anchor="t">
            <a:normAutofit/>
          </a:bodyPr>
          <a:lstStyle>
            <a:lvl1pPr algn="l">
              <a:defRPr sz="2400" b="1" cap="none">
                <a:solidFill>
                  <a:schemeClr val="bg1"/>
                </a:solidFill>
              </a:defRPr>
            </a:lvl1pPr>
          </a:lstStyle>
          <a:p>
            <a:endParaRPr lang="nl-BE" dirty="0"/>
          </a:p>
        </p:txBody>
      </p:sp>
      <p:sp>
        <p:nvSpPr>
          <p:cNvPr id="3" name="Tijdelijke aanduiding voor tekst 2"/>
          <p:cNvSpPr>
            <a:spLocks noGrp="1"/>
          </p:cNvSpPr>
          <p:nvPr>
            <p:ph type="body" idx="1"/>
          </p:nvPr>
        </p:nvSpPr>
        <p:spPr bwMode="white">
          <a:xfrm>
            <a:off x="1126063" y="1624213"/>
            <a:ext cx="7766417" cy="1500187"/>
          </a:xfrm>
        </p:spPr>
        <p:txBody>
          <a:bodyPr anchor="b">
            <a:normAutofit/>
          </a:bodyPr>
          <a:lstStyle>
            <a:lvl1pPr marL="0" indent="0">
              <a:buNone/>
              <a:defRPr sz="4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nl-NL" dirty="0"/>
          </a:p>
        </p:txBody>
      </p:sp>
      <p:sp>
        <p:nvSpPr>
          <p:cNvPr id="8" name="Tijdelijke aanduiding voor voettekst 4"/>
          <p:cNvSpPr>
            <a:spLocks noGrp="1"/>
          </p:cNvSpPr>
          <p:nvPr>
            <p:ph type="ftr" sz="quarter" idx="10"/>
          </p:nvPr>
        </p:nvSpPr>
        <p:spPr>
          <a:xfrm>
            <a:off x="1093788" y="6432550"/>
            <a:ext cx="6357937" cy="365125"/>
          </a:xfrm>
        </p:spPr>
        <p:txBody>
          <a:bodyPr lIns="0" tIns="0" rIns="0" bIns="0"/>
          <a:lstStyle>
            <a:lvl1pPr algn="l">
              <a:defRPr>
                <a:solidFill>
                  <a:srgbClr val="638A1A"/>
                </a:solidFill>
              </a:defRPr>
            </a:lvl1pPr>
          </a:lstStyle>
          <a:p>
            <a:pPr>
              <a:defRPr/>
            </a:pPr>
            <a:r>
              <a:rPr lang="fr-FR"/>
              <a:t>Rixensart 2022</a:t>
            </a:r>
            <a:endParaRPr lang="nl-BE" dirty="0"/>
          </a:p>
        </p:txBody>
      </p:sp>
      <p:sp>
        <p:nvSpPr>
          <p:cNvPr id="9" name="Tijdelijke aanduiding voor datum 3"/>
          <p:cNvSpPr>
            <a:spLocks noGrp="1"/>
          </p:cNvSpPr>
          <p:nvPr>
            <p:ph type="dt" sz="half" idx="11"/>
          </p:nvPr>
        </p:nvSpPr>
        <p:spPr>
          <a:xfrm>
            <a:off x="7634288" y="6432550"/>
            <a:ext cx="936625" cy="365125"/>
          </a:xfrm>
        </p:spPr>
        <p:txBody>
          <a:bodyPr/>
          <a:lstStyle>
            <a:lvl1pPr>
              <a:defRPr>
                <a:solidFill>
                  <a:srgbClr val="000000"/>
                </a:solidFill>
              </a:defRPr>
            </a:lvl1pPr>
          </a:lstStyle>
          <a:p>
            <a:pPr>
              <a:defRPr/>
            </a:pPr>
            <a:r>
              <a:rPr lang="fr-FR"/>
              <a:t>06/09/2022</a:t>
            </a:r>
            <a:endParaRPr lang="nl-BE"/>
          </a:p>
        </p:txBody>
      </p:sp>
      <p:sp>
        <p:nvSpPr>
          <p:cNvPr id="10" name="Tijdelijke aanduiding voor dianummer 5"/>
          <p:cNvSpPr>
            <a:spLocks noGrp="1"/>
          </p:cNvSpPr>
          <p:nvPr>
            <p:ph type="sldNum" sz="quarter" idx="12"/>
          </p:nvPr>
        </p:nvSpPr>
        <p:spPr>
          <a:xfrm>
            <a:off x="8707438" y="6432550"/>
            <a:ext cx="360362" cy="365125"/>
          </a:xfrm>
        </p:spPr>
        <p:txBody>
          <a:bodyPr lIns="0" tIns="0" rIns="0" bIns="0"/>
          <a:lstStyle>
            <a:lvl1pPr algn="l">
              <a:defRPr>
                <a:solidFill>
                  <a:srgbClr val="000000"/>
                </a:solidFill>
              </a:defRPr>
            </a:lvl1pPr>
          </a:lstStyle>
          <a:p>
            <a:pPr>
              <a:defRPr/>
            </a:pPr>
            <a:fld id="{9BD8C2C8-7723-4B23-9A3A-B86239922715}" type="slidenum">
              <a:rPr lang="nl-BE" altLang="fr-FR"/>
              <a:pPr>
                <a:defRPr/>
              </a:pPr>
              <a:t>‹#›</a:t>
            </a:fld>
            <a:endParaRPr lang="nl-BE" altLang="fr-FR"/>
          </a:p>
        </p:txBody>
      </p:sp>
    </p:spTree>
    <p:extLst>
      <p:ext uri="{BB962C8B-B14F-4D97-AF65-F5344CB8AC3E}">
        <p14:creationId xmlns:p14="http://schemas.microsoft.com/office/powerpoint/2010/main" val="2513080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5" name="Afbeelding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9725" y="6483350"/>
            <a:ext cx="5032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Rechte verbindingslijn 11"/>
          <p:cNvCxnSpPr/>
          <p:nvPr userDrawn="1"/>
        </p:nvCxnSpPr>
        <p:spPr>
          <a:xfrm>
            <a:off x="0" y="1366838"/>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Ovaal 12"/>
          <p:cNvSpPr>
            <a:spLocks noChangeAspect="1"/>
          </p:cNvSpPr>
          <p:nvPr userDrawn="1"/>
        </p:nvSpPr>
        <p:spPr>
          <a:xfrm>
            <a:off x="8570913" y="6610350"/>
            <a:ext cx="53975" cy="53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800">
              <a:solidFill>
                <a:prstClr val="white"/>
              </a:solidFill>
            </a:endParaRPr>
          </a:p>
        </p:txBody>
      </p:sp>
      <p:sp>
        <p:nvSpPr>
          <p:cNvPr id="2" name="Titel 1"/>
          <p:cNvSpPr>
            <a:spLocks noGrp="1"/>
          </p:cNvSpPr>
          <p:nvPr>
            <p:ph type="title"/>
          </p:nvPr>
        </p:nvSpPr>
        <p:spPr>
          <a:xfrm>
            <a:off x="1101600" y="194400"/>
            <a:ext cx="7642800" cy="1008000"/>
          </a:xfrm>
        </p:spPr>
        <p:txBody>
          <a:bodyPr anchor="b">
            <a:noAutofit/>
          </a:bodyPr>
          <a:lstStyle/>
          <a:p>
            <a:endParaRPr lang="nl-BE" dirty="0"/>
          </a:p>
        </p:txBody>
      </p:sp>
      <p:sp>
        <p:nvSpPr>
          <p:cNvPr id="3" name="Tijdelijke aanduiding voor inhoud 2"/>
          <p:cNvSpPr>
            <a:spLocks noGrp="1"/>
          </p:cNvSpPr>
          <p:nvPr>
            <p:ph sz="half" idx="1"/>
          </p:nvPr>
        </p:nvSpPr>
        <p:spPr>
          <a:xfrm>
            <a:off x="11016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nl-BE" dirty="0"/>
          </a:p>
        </p:txBody>
      </p:sp>
      <p:sp>
        <p:nvSpPr>
          <p:cNvPr id="4" name="Tijdelijke aanduiding voor inhoud 3"/>
          <p:cNvSpPr>
            <a:spLocks noGrp="1"/>
          </p:cNvSpPr>
          <p:nvPr>
            <p:ph sz="half" idx="2"/>
          </p:nvPr>
        </p:nvSpPr>
        <p:spPr>
          <a:xfrm>
            <a:off x="4992575"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nl-BE" dirty="0"/>
          </a:p>
        </p:txBody>
      </p:sp>
      <p:sp>
        <p:nvSpPr>
          <p:cNvPr id="8" name="Tijdelijke aanduiding voor datum 3"/>
          <p:cNvSpPr>
            <a:spLocks noGrp="1"/>
          </p:cNvSpPr>
          <p:nvPr>
            <p:ph type="dt" sz="half" idx="10"/>
          </p:nvPr>
        </p:nvSpPr>
        <p:spPr>
          <a:xfrm>
            <a:off x="7634288" y="6432550"/>
            <a:ext cx="936625" cy="365125"/>
          </a:xfrm>
        </p:spPr>
        <p:txBody>
          <a:bodyPr/>
          <a:lstStyle>
            <a:lvl1pPr>
              <a:defRPr>
                <a:solidFill>
                  <a:srgbClr val="000000"/>
                </a:solidFill>
              </a:defRPr>
            </a:lvl1pPr>
          </a:lstStyle>
          <a:p>
            <a:pPr>
              <a:defRPr/>
            </a:pPr>
            <a:r>
              <a:rPr lang="fr-FR"/>
              <a:t>06/09/2022</a:t>
            </a:r>
            <a:endParaRPr lang="nl-BE"/>
          </a:p>
        </p:txBody>
      </p:sp>
      <p:sp>
        <p:nvSpPr>
          <p:cNvPr id="9" name="Tijdelijke aanduiding voor voettekst 4"/>
          <p:cNvSpPr>
            <a:spLocks noGrp="1"/>
          </p:cNvSpPr>
          <p:nvPr>
            <p:ph type="ftr" sz="quarter" idx="11"/>
          </p:nvPr>
        </p:nvSpPr>
        <p:spPr>
          <a:xfrm>
            <a:off x="1093788" y="6432550"/>
            <a:ext cx="6357937" cy="365125"/>
          </a:xfrm>
        </p:spPr>
        <p:txBody>
          <a:bodyPr lIns="0" tIns="0" rIns="0" bIns="0"/>
          <a:lstStyle>
            <a:lvl1pPr algn="l">
              <a:defRPr>
                <a:solidFill>
                  <a:srgbClr val="638A1A"/>
                </a:solidFill>
              </a:defRPr>
            </a:lvl1pPr>
          </a:lstStyle>
          <a:p>
            <a:pPr>
              <a:defRPr/>
            </a:pPr>
            <a:r>
              <a:rPr lang="fr-FR"/>
              <a:t>Rixensart 2022</a:t>
            </a:r>
            <a:endParaRPr lang="nl-BE" dirty="0"/>
          </a:p>
        </p:txBody>
      </p:sp>
      <p:sp>
        <p:nvSpPr>
          <p:cNvPr id="10" name="Tijdelijke aanduiding voor dianummer 5"/>
          <p:cNvSpPr>
            <a:spLocks noGrp="1"/>
          </p:cNvSpPr>
          <p:nvPr>
            <p:ph type="sldNum" sz="quarter" idx="12"/>
          </p:nvPr>
        </p:nvSpPr>
        <p:spPr>
          <a:xfrm>
            <a:off x="8707438" y="6432550"/>
            <a:ext cx="360362" cy="365125"/>
          </a:xfrm>
        </p:spPr>
        <p:txBody>
          <a:bodyPr lIns="0" tIns="0" rIns="0" bIns="0"/>
          <a:lstStyle>
            <a:lvl1pPr algn="l">
              <a:defRPr>
                <a:solidFill>
                  <a:srgbClr val="000000"/>
                </a:solidFill>
              </a:defRPr>
            </a:lvl1pPr>
          </a:lstStyle>
          <a:p>
            <a:pPr>
              <a:defRPr/>
            </a:pPr>
            <a:fld id="{72DEE8F1-D30C-46CC-86D1-0FA085397BB2}" type="slidenum">
              <a:rPr lang="nl-BE" altLang="fr-FR"/>
              <a:pPr>
                <a:defRPr/>
              </a:pPr>
              <a:t>‹#›</a:t>
            </a:fld>
            <a:endParaRPr lang="nl-BE" altLang="fr-FR"/>
          </a:p>
        </p:txBody>
      </p:sp>
    </p:spTree>
    <p:extLst>
      <p:ext uri="{BB962C8B-B14F-4D97-AF65-F5344CB8AC3E}">
        <p14:creationId xmlns:p14="http://schemas.microsoft.com/office/powerpoint/2010/main" val="2852531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cxnSp>
        <p:nvCxnSpPr>
          <p:cNvPr id="5" name="Rechte verbindingslijn 9"/>
          <p:cNvCxnSpPr/>
          <p:nvPr userDrawn="1"/>
        </p:nvCxnSpPr>
        <p:spPr>
          <a:xfrm>
            <a:off x="0" y="1366838"/>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 name="Afbeelding 1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9725" y="6483350"/>
            <a:ext cx="5032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al 10"/>
          <p:cNvSpPr>
            <a:spLocks noChangeAspect="1"/>
          </p:cNvSpPr>
          <p:nvPr userDrawn="1"/>
        </p:nvSpPr>
        <p:spPr>
          <a:xfrm>
            <a:off x="8570913" y="6610350"/>
            <a:ext cx="53975" cy="53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800">
              <a:solidFill>
                <a:prstClr val="white"/>
              </a:solidFill>
            </a:endParaRPr>
          </a:p>
        </p:txBody>
      </p:sp>
      <p:sp>
        <p:nvSpPr>
          <p:cNvPr id="2" name="Titel 1"/>
          <p:cNvSpPr>
            <a:spLocks noGrp="1"/>
          </p:cNvSpPr>
          <p:nvPr>
            <p:ph type="title"/>
          </p:nvPr>
        </p:nvSpPr>
        <p:spPr>
          <a:xfrm>
            <a:off x="1108800" y="194400"/>
            <a:ext cx="7642800" cy="1008000"/>
          </a:xfrm>
        </p:spPr>
        <p:txBody>
          <a:bodyPr anchor="b">
            <a:noAutofit/>
          </a:bodyPr>
          <a:lstStyle>
            <a:lvl1pPr>
              <a:defRPr/>
            </a:lvl1pPr>
          </a:lstStyle>
          <a:p>
            <a:endParaRPr lang="nl-BE" dirty="0"/>
          </a:p>
        </p:txBody>
      </p:sp>
      <p:sp>
        <p:nvSpPr>
          <p:cNvPr id="3" name="Tijdelijke aanduiding voor tekst 2"/>
          <p:cNvSpPr>
            <a:spLocks noGrp="1"/>
          </p:cNvSpPr>
          <p:nvPr>
            <p:ph type="body" idx="1"/>
          </p:nvPr>
        </p:nvSpPr>
        <p:spPr>
          <a:xfrm>
            <a:off x="1103741" y="1745276"/>
            <a:ext cx="7642800" cy="441094"/>
          </a:xfrm>
        </p:spPr>
        <p:txBody>
          <a:bodyPr>
            <a:normAutofit/>
          </a:bodyPr>
          <a:lstStyle>
            <a:lvl1pPr marL="266400" indent="-266400">
              <a:buFont typeface="Arial" pitchFamily="34" charset="0"/>
              <a:buChar char="•"/>
              <a:defRPr sz="2500" b="0"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nl-NL" dirty="0"/>
          </a:p>
        </p:txBody>
      </p:sp>
      <p:sp>
        <p:nvSpPr>
          <p:cNvPr id="4" name="Tijdelijke aanduiding voor inhoud 3"/>
          <p:cNvSpPr>
            <a:spLocks noGrp="1"/>
          </p:cNvSpPr>
          <p:nvPr>
            <p:ph sz="half" idx="2"/>
          </p:nvPr>
        </p:nvSpPr>
        <p:spPr>
          <a:xfrm>
            <a:off x="1101600" y="2405981"/>
            <a:ext cx="7642800" cy="385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nl-BE" dirty="0"/>
          </a:p>
        </p:txBody>
      </p:sp>
      <p:sp>
        <p:nvSpPr>
          <p:cNvPr id="8" name="Tijdelijke aanduiding voor datum 3"/>
          <p:cNvSpPr>
            <a:spLocks noGrp="1"/>
          </p:cNvSpPr>
          <p:nvPr>
            <p:ph type="dt" sz="half" idx="10"/>
          </p:nvPr>
        </p:nvSpPr>
        <p:spPr>
          <a:xfrm>
            <a:off x="7634288" y="6432550"/>
            <a:ext cx="936625" cy="365125"/>
          </a:xfrm>
        </p:spPr>
        <p:txBody>
          <a:bodyPr/>
          <a:lstStyle>
            <a:lvl1pPr>
              <a:defRPr>
                <a:solidFill>
                  <a:srgbClr val="000000"/>
                </a:solidFill>
              </a:defRPr>
            </a:lvl1pPr>
          </a:lstStyle>
          <a:p>
            <a:pPr>
              <a:defRPr/>
            </a:pPr>
            <a:r>
              <a:rPr lang="fr-FR"/>
              <a:t>06/09/2022</a:t>
            </a:r>
            <a:endParaRPr lang="nl-BE"/>
          </a:p>
        </p:txBody>
      </p:sp>
      <p:sp>
        <p:nvSpPr>
          <p:cNvPr id="9" name="Tijdelijke aanduiding voor voettekst 4"/>
          <p:cNvSpPr>
            <a:spLocks noGrp="1"/>
          </p:cNvSpPr>
          <p:nvPr>
            <p:ph type="ftr" sz="quarter" idx="11"/>
          </p:nvPr>
        </p:nvSpPr>
        <p:spPr>
          <a:xfrm>
            <a:off x="1093788" y="6432550"/>
            <a:ext cx="6357937" cy="365125"/>
          </a:xfrm>
        </p:spPr>
        <p:txBody>
          <a:bodyPr lIns="0" tIns="0" rIns="0" bIns="0"/>
          <a:lstStyle>
            <a:lvl1pPr algn="l">
              <a:defRPr>
                <a:solidFill>
                  <a:srgbClr val="638A1A"/>
                </a:solidFill>
              </a:defRPr>
            </a:lvl1pPr>
          </a:lstStyle>
          <a:p>
            <a:pPr>
              <a:defRPr/>
            </a:pPr>
            <a:r>
              <a:rPr lang="fr-FR"/>
              <a:t>Rixensart 2022</a:t>
            </a:r>
            <a:endParaRPr lang="nl-BE" dirty="0"/>
          </a:p>
        </p:txBody>
      </p:sp>
      <p:sp>
        <p:nvSpPr>
          <p:cNvPr id="10" name="Tijdelijke aanduiding voor dianummer 5"/>
          <p:cNvSpPr>
            <a:spLocks noGrp="1"/>
          </p:cNvSpPr>
          <p:nvPr>
            <p:ph type="sldNum" sz="quarter" idx="12"/>
          </p:nvPr>
        </p:nvSpPr>
        <p:spPr>
          <a:xfrm>
            <a:off x="8707438" y="6432550"/>
            <a:ext cx="360362" cy="365125"/>
          </a:xfrm>
        </p:spPr>
        <p:txBody>
          <a:bodyPr lIns="0" tIns="0" rIns="0" bIns="0"/>
          <a:lstStyle>
            <a:lvl1pPr algn="l">
              <a:defRPr>
                <a:solidFill>
                  <a:srgbClr val="000000"/>
                </a:solidFill>
              </a:defRPr>
            </a:lvl1pPr>
          </a:lstStyle>
          <a:p>
            <a:pPr>
              <a:defRPr/>
            </a:pPr>
            <a:fld id="{F64281E9-C3BC-4142-8040-C38E364927F6}" type="slidenum">
              <a:rPr lang="nl-BE" altLang="fr-FR"/>
              <a:pPr>
                <a:defRPr/>
              </a:pPr>
              <a:t>‹#›</a:t>
            </a:fld>
            <a:endParaRPr lang="nl-BE" altLang="fr-FR"/>
          </a:p>
        </p:txBody>
      </p:sp>
    </p:spTree>
    <p:extLst>
      <p:ext uri="{BB962C8B-B14F-4D97-AF65-F5344CB8AC3E}">
        <p14:creationId xmlns:p14="http://schemas.microsoft.com/office/powerpoint/2010/main" val="33095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Afbeelding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1313" y="6483350"/>
            <a:ext cx="503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10"/>
          <p:cNvSpPr txBox="1">
            <a:spLocks noChangeArrowheads="1"/>
          </p:cNvSpPr>
          <p:nvPr userDrawn="1"/>
        </p:nvSpPr>
        <p:spPr bwMode="auto">
          <a:xfrm>
            <a:off x="1093788" y="6432550"/>
            <a:ext cx="18732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nl-BE" altLang="fr-FR" sz="1200" b="1">
                <a:solidFill>
                  <a:srgbClr val="638A1A"/>
                </a:solidFill>
              </a:rPr>
              <a:t>www.inasti.be</a:t>
            </a:r>
          </a:p>
        </p:txBody>
      </p:sp>
      <p:pic>
        <p:nvPicPr>
          <p:cNvPr id="6" name="Afbeelding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18525" y="6491288"/>
            <a:ext cx="2841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5575" y="352425"/>
            <a:ext cx="279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bwMode="white">
          <a:xfrm>
            <a:off x="1127491" y="1844824"/>
            <a:ext cx="7776864" cy="1287301"/>
          </a:xfrm>
        </p:spPr>
        <p:txBody>
          <a:bodyPr anchor="b">
            <a:normAutofit/>
          </a:bodyPr>
          <a:lstStyle>
            <a:lvl1pPr>
              <a:defRPr sz="4200" b="0">
                <a:solidFill>
                  <a:schemeClr val="bg1"/>
                </a:solidFill>
              </a:defRPr>
            </a:lvl1pPr>
          </a:lstStyle>
          <a:p>
            <a:endParaRPr lang="nl-BE" dirty="0"/>
          </a:p>
        </p:txBody>
      </p:sp>
    </p:spTree>
    <p:extLst>
      <p:ext uri="{BB962C8B-B14F-4D97-AF65-F5344CB8AC3E}">
        <p14:creationId xmlns:p14="http://schemas.microsoft.com/office/powerpoint/2010/main" val="312732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160463"/>
            <a:ext cx="9144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9725" y="6483350"/>
            <a:ext cx="5032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4"/>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18525" y="6491288"/>
            <a:ext cx="2841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12"/>
          <p:cNvSpPr txBox="1">
            <a:spLocks noChangeArrowheads="1"/>
          </p:cNvSpPr>
          <p:nvPr userDrawn="1"/>
        </p:nvSpPr>
        <p:spPr bwMode="auto">
          <a:xfrm>
            <a:off x="1093788" y="6523038"/>
            <a:ext cx="50403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defRPr/>
            </a:pPr>
            <a:r>
              <a:rPr lang="nl-BE" altLang="fr-FR" sz="1200" b="1">
                <a:solidFill>
                  <a:srgbClr val="638A1A"/>
                </a:solidFill>
              </a:rPr>
              <a:t>Une administration moderne, un service de qualité</a:t>
            </a:r>
          </a:p>
        </p:txBody>
      </p:sp>
      <p:pic>
        <p:nvPicPr>
          <p:cNvPr id="9" name="Afbeelding 9"/>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350838"/>
            <a:ext cx="279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96616" y="3904379"/>
            <a:ext cx="7772400" cy="981608"/>
          </a:xfrm>
        </p:spPr>
        <p:txBody>
          <a:bodyPr anchor="b">
            <a:noAutofit/>
          </a:bodyPr>
          <a:lstStyle>
            <a:lvl1pPr>
              <a:lnSpc>
                <a:spcPct val="80000"/>
              </a:lnSpc>
              <a:defRPr sz="4200" baseline="0">
                <a:solidFill>
                  <a:schemeClr val="tx1"/>
                </a:solidFill>
              </a:defRPr>
            </a:lvl1pPr>
          </a:lstStyle>
          <a:p>
            <a:r>
              <a:rPr lang="en-US"/>
              <a:t>Click to edit Master title style</a:t>
            </a:r>
            <a:endParaRPr lang="nl-BE" dirty="0"/>
          </a:p>
        </p:txBody>
      </p:sp>
      <p:sp>
        <p:nvSpPr>
          <p:cNvPr id="3" name="Ondertitel 2"/>
          <p:cNvSpPr>
            <a:spLocks noGrp="1"/>
          </p:cNvSpPr>
          <p:nvPr>
            <p:ph type="subTitle" idx="1"/>
          </p:nvPr>
        </p:nvSpPr>
        <p:spPr>
          <a:xfrm>
            <a:off x="1102364" y="4929735"/>
            <a:ext cx="7776864" cy="786340"/>
          </a:xfrm>
        </p:spPr>
        <p:txBody>
          <a:bodyPr>
            <a:noAutofit/>
          </a:bodyPr>
          <a:lstStyle>
            <a:lvl1pPr marL="0" indent="0" algn="l">
              <a:spcBef>
                <a:spcPts val="0"/>
              </a:spcBef>
              <a:buNone/>
              <a:defRPr sz="24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
        <p:nvSpPr>
          <p:cNvPr id="12" name="Tijdelijke aanduiding voor afbeelding 5"/>
          <p:cNvSpPr>
            <a:spLocks noGrp="1"/>
          </p:cNvSpPr>
          <p:nvPr>
            <p:ph type="pic" sz="quarter" idx="12"/>
          </p:nvPr>
        </p:nvSpPr>
        <p:spPr>
          <a:xfrm>
            <a:off x="1960" y="1160645"/>
            <a:ext cx="9144000" cy="2585566"/>
          </a:xfrm>
        </p:spPr>
      </p:sp>
    </p:spTree>
    <p:extLst>
      <p:ext uri="{BB962C8B-B14F-4D97-AF65-F5344CB8AC3E}">
        <p14:creationId xmlns:p14="http://schemas.microsoft.com/office/powerpoint/2010/main" val="182891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Ovaal 9"/>
          <p:cNvSpPr>
            <a:spLocks noChangeAspect="1"/>
          </p:cNvSpPr>
          <p:nvPr userDrawn="1"/>
        </p:nvSpPr>
        <p:spPr>
          <a:xfrm>
            <a:off x="8570913" y="6610350"/>
            <a:ext cx="53975" cy="53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800">
              <a:solidFill>
                <a:prstClr val="white"/>
              </a:solidFill>
            </a:endParaRPr>
          </a:p>
        </p:txBody>
      </p:sp>
      <p:pic>
        <p:nvPicPr>
          <p:cNvPr id="5" name="Afbeelding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9725" y="6483350"/>
            <a:ext cx="5032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Rechte verbindingslijn 12"/>
          <p:cNvCxnSpPr/>
          <p:nvPr userDrawn="1"/>
        </p:nvCxnSpPr>
        <p:spPr>
          <a:xfrm>
            <a:off x="0" y="1366838"/>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1102364" y="194388"/>
            <a:ext cx="7642800" cy="1008112"/>
          </a:xfrm>
        </p:spPr>
        <p:txBody>
          <a:bodyPr anchor="b">
            <a:noAutofit/>
          </a:bodyPr>
          <a:lstStyle>
            <a:lvl1pPr>
              <a:lnSpc>
                <a:spcPct val="100000"/>
              </a:lnSpc>
              <a:spcBef>
                <a:spcPts val="0"/>
              </a:spcBef>
              <a:defRPr/>
            </a:lvl1pPr>
          </a:lstStyle>
          <a:p>
            <a:endParaRPr lang="nl-BE" dirty="0"/>
          </a:p>
        </p:txBody>
      </p:sp>
      <p:sp>
        <p:nvSpPr>
          <p:cNvPr id="3" name="Tijdelijke aanduiding voor inhoud 2"/>
          <p:cNvSpPr>
            <a:spLocks noGrp="1"/>
          </p:cNvSpPr>
          <p:nvPr>
            <p:ph idx="1"/>
          </p:nvPr>
        </p:nvSpPr>
        <p:spPr>
          <a:xfrm>
            <a:off x="1101600" y="1732720"/>
            <a:ext cx="7643192" cy="4525963"/>
          </a:xfrm>
        </p:spPr>
        <p:txBody>
          <a:bodyPr/>
          <a:lstStyle>
            <a:lvl1pPr marL="265113" indent="-265113">
              <a:spcBef>
                <a:spcPts val="0"/>
              </a:spcBef>
              <a:spcAft>
                <a:spcPts val="500"/>
              </a:spcAft>
              <a:defRPr baseline="0"/>
            </a:lvl1pPr>
            <a:lvl2pPr marL="498475" indent="-233363">
              <a:spcBef>
                <a:spcPts val="600"/>
              </a:spcBef>
              <a:spcAft>
                <a:spcPts val="100"/>
              </a:spcAft>
              <a:defRPr/>
            </a:lvl2pPr>
            <a:lvl3pPr marL="747713" indent="-249238">
              <a:spcBef>
                <a:spcPts val="1050"/>
              </a:spcBef>
              <a:defRPr baseline="0"/>
            </a:lvl3pPr>
            <a:lvl4pPr>
              <a:defRPr/>
            </a:lvl4pPr>
            <a:lvl5pPr>
              <a:defRPr/>
            </a:lvl5pPr>
          </a:lstStyle>
          <a:p>
            <a:pPr lvl="0"/>
            <a:endParaRPr lang="nl-BE" dirty="0"/>
          </a:p>
        </p:txBody>
      </p:sp>
      <p:sp>
        <p:nvSpPr>
          <p:cNvPr id="7" name="Tijdelijke aanduiding voor datum 3"/>
          <p:cNvSpPr>
            <a:spLocks noGrp="1"/>
          </p:cNvSpPr>
          <p:nvPr>
            <p:ph type="dt" sz="half" idx="10"/>
          </p:nvPr>
        </p:nvSpPr>
        <p:spPr>
          <a:xfrm>
            <a:off x="7634288" y="6432550"/>
            <a:ext cx="936625" cy="365125"/>
          </a:xfrm>
        </p:spPr>
        <p:txBody>
          <a:bodyPr/>
          <a:lstStyle>
            <a:lvl1pPr>
              <a:defRPr>
                <a:solidFill>
                  <a:srgbClr val="000000"/>
                </a:solidFill>
              </a:defRPr>
            </a:lvl1pPr>
          </a:lstStyle>
          <a:p>
            <a:pPr>
              <a:defRPr/>
            </a:pPr>
            <a:r>
              <a:rPr lang="fr-FR"/>
              <a:t>06/09/2022</a:t>
            </a:r>
            <a:endParaRPr lang="nl-BE"/>
          </a:p>
        </p:txBody>
      </p:sp>
      <p:sp>
        <p:nvSpPr>
          <p:cNvPr id="8" name="Tijdelijke aanduiding voor voettekst 4"/>
          <p:cNvSpPr>
            <a:spLocks noGrp="1"/>
          </p:cNvSpPr>
          <p:nvPr>
            <p:ph type="ftr" sz="quarter" idx="11"/>
          </p:nvPr>
        </p:nvSpPr>
        <p:spPr>
          <a:xfrm>
            <a:off x="1093788" y="6432550"/>
            <a:ext cx="6357937" cy="365125"/>
          </a:xfrm>
        </p:spPr>
        <p:txBody>
          <a:bodyPr lIns="0" tIns="0" rIns="0" bIns="0"/>
          <a:lstStyle>
            <a:lvl1pPr algn="l">
              <a:defRPr>
                <a:solidFill>
                  <a:srgbClr val="638A1A"/>
                </a:solidFill>
              </a:defRPr>
            </a:lvl1pPr>
          </a:lstStyle>
          <a:p>
            <a:pPr>
              <a:defRPr/>
            </a:pPr>
            <a:r>
              <a:rPr lang="fr-FR"/>
              <a:t>Rixensart 2022</a:t>
            </a:r>
            <a:endParaRPr lang="nl-BE" dirty="0"/>
          </a:p>
        </p:txBody>
      </p:sp>
      <p:sp>
        <p:nvSpPr>
          <p:cNvPr id="9" name="Tijdelijke aanduiding voor dianummer 5"/>
          <p:cNvSpPr>
            <a:spLocks noGrp="1"/>
          </p:cNvSpPr>
          <p:nvPr>
            <p:ph type="sldNum" sz="quarter" idx="12"/>
          </p:nvPr>
        </p:nvSpPr>
        <p:spPr>
          <a:xfrm>
            <a:off x="8707438" y="6432550"/>
            <a:ext cx="360362" cy="365125"/>
          </a:xfrm>
        </p:spPr>
        <p:txBody>
          <a:bodyPr lIns="0" tIns="0" rIns="0" bIns="0"/>
          <a:lstStyle>
            <a:lvl1pPr algn="l">
              <a:defRPr>
                <a:solidFill>
                  <a:srgbClr val="000000"/>
                </a:solidFill>
              </a:defRPr>
            </a:lvl1pPr>
          </a:lstStyle>
          <a:p>
            <a:pPr>
              <a:defRPr/>
            </a:pPr>
            <a:fld id="{0D5E71E9-B9CA-4654-B5D7-D3AFB26F082E}" type="slidenum">
              <a:rPr lang="nl-BE" altLang="fr-FR"/>
              <a:pPr>
                <a:defRPr/>
              </a:pPr>
              <a:t>‹#›</a:t>
            </a:fld>
            <a:endParaRPr lang="nl-BE" altLang="fr-FR"/>
          </a:p>
        </p:txBody>
      </p:sp>
    </p:spTree>
    <p:extLst>
      <p:ext uri="{BB962C8B-B14F-4D97-AF65-F5344CB8AC3E}">
        <p14:creationId xmlns:p14="http://schemas.microsoft.com/office/powerpoint/2010/main" val="148276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pic>
        <p:nvPicPr>
          <p:cNvPr id="4"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376363"/>
            <a:ext cx="9144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al 9"/>
          <p:cNvSpPr>
            <a:spLocks noChangeAspect="1"/>
          </p:cNvSpPr>
          <p:nvPr userDrawn="1"/>
        </p:nvSpPr>
        <p:spPr>
          <a:xfrm>
            <a:off x="8570913" y="6610350"/>
            <a:ext cx="53975" cy="53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800">
              <a:solidFill>
                <a:prstClr val="white"/>
              </a:solidFill>
            </a:endParaRPr>
          </a:p>
        </p:txBody>
      </p:sp>
      <p:pic>
        <p:nvPicPr>
          <p:cNvPr id="6" name="Afbeelding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9725" y="6483350"/>
            <a:ext cx="5032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102364" y="194388"/>
            <a:ext cx="7642800" cy="1008112"/>
          </a:xfrm>
        </p:spPr>
        <p:txBody>
          <a:bodyPr anchor="b">
            <a:noAutofit/>
          </a:bodyPr>
          <a:lstStyle>
            <a:lvl1pPr>
              <a:lnSpc>
                <a:spcPct val="100000"/>
              </a:lnSpc>
              <a:spcBef>
                <a:spcPts val="0"/>
              </a:spcBef>
              <a:defRPr/>
            </a:lvl1pPr>
          </a:lstStyle>
          <a:p>
            <a:endParaRPr lang="nl-BE" dirty="0"/>
          </a:p>
        </p:txBody>
      </p:sp>
      <p:sp>
        <p:nvSpPr>
          <p:cNvPr id="3" name="Tijdelijke aanduiding voor inhoud 2"/>
          <p:cNvSpPr>
            <a:spLocks noGrp="1"/>
          </p:cNvSpPr>
          <p:nvPr>
            <p:ph idx="1"/>
          </p:nvPr>
        </p:nvSpPr>
        <p:spPr bwMode="white">
          <a:xfrm>
            <a:off x="1101600" y="1732720"/>
            <a:ext cx="7643192" cy="4525963"/>
          </a:xfrm>
        </p:spPr>
        <p:txBody>
          <a:bodyPr/>
          <a:lstStyle>
            <a:lvl1pPr marL="265113" indent="-265113">
              <a:spcBef>
                <a:spcPts val="0"/>
              </a:spcBef>
              <a:spcAft>
                <a:spcPts val="500"/>
              </a:spcAft>
              <a:buClr>
                <a:schemeClr val="bg1"/>
              </a:buClr>
              <a:defRPr baseline="0">
                <a:solidFill>
                  <a:schemeClr val="bg1"/>
                </a:solidFill>
              </a:defRPr>
            </a:lvl1pPr>
            <a:lvl2pPr marL="498475" indent="-233363">
              <a:spcBef>
                <a:spcPts val="600"/>
              </a:spcBef>
              <a:spcAft>
                <a:spcPts val="100"/>
              </a:spcAft>
              <a:buClr>
                <a:schemeClr val="bg1"/>
              </a:buClr>
              <a:defRPr>
                <a:solidFill>
                  <a:schemeClr val="bg1"/>
                </a:solidFill>
              </a:defRPr>
            </a:lvl2pPr>
            <a:lvl3pPr marL="747713" indent="-249238">
              <a:spcBef>
                <a:spcPts val="1050"/>
              </a:spcBef>
              <a:buClr>
                <a:schemeClr val="bg1"/>
              </a:buClr>
              <a:defRPr baseline="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endParaRPr lang="nl-BE" dirty="0"/>
          </a:p>
        </p:txBody>
      </p:sp>
      <p:sp>
        <p:nvSpPr>
          <p:cNvPr id="7" name="Tijdelijke aanduiding voor datum 3"/>
          <p:cNvSpPr>
            <a:spLocks noGrp="1"/>
          </p:cNvSpPr>
          <p:nvPr>
            <p:ph type="dt" sz="half" idx="10"/>
          </p:nvPr>
        </p:nvSpPr>
        <p:spPr>
          <a:xfrm>
            <a:off x="7634288" y="6432550"/>
            <a:ext cx="936625" cy="365125"/>
          </a:xfrm>
        </p:spPr>
        <p:txBody>
          <a:bodyPr/>
          <a:lstStyle>
            <a:lvl1pPr>
              <a:defRPr>
                <a:solidFill>
                  <a:srgbClr val="000000"/>
                </a:solidFill>
              </a:defRPr>
            </a:lvl1pPr>
          </a:lstStyle>
          <a:p>
            <a:pPr>
              <a:defRPr/>
            </a:pPr>
            <a:r>
              <a:rPr lang="fr-FR"/>
              <a:t>06/09/2022</a:t>
            </a:r>
            <a:endParaRPr lang="nl-BE"/>
          </a:p>
        </p:txBody>
      </p:sp>
      <p:sp>
        <p:nvSpPr>
          <p:cNvPr id="8" name="Tijdelijke aanduiding voor voettekst 4"/>
          <p:cNvSpPr>
            <a:spLocks noGrp="1"/>
          </p:cNvSpPr>
          <p:nvPr>
            <p:ph type="ftr" sz="quarter" idx="11"/>
          </p:nvPr>
        </p:nvSpPr>
        <p:spPr>
          <a:xfrm>
            <a:off x="1093788" y="6432550"/>
            <a:ext cx="6357937" cy="365125"/>
          </a:xfrm>
        </p:spPr>
        <p:txBody>
          <a:bodyPr lIns="0" tIns="0" rIns="0" bIns="0"/>
          <a:lstStyle>
            <a:lvl1pPr algn="l">
              <a:defRPr>
                <a:solidFill>
                  <a:srgbClr val="638A1A"/>
                </a:solidFill>
              </a:defRPr>
            </a:lvl1pPr>
          </a:lstStyle>
          <a:p>
            <a:pPr>
              <a:defRPr/>
            </a:pPr>
            <a:r>
              <a:rPr lang="fr-FR"/>
              <a:t>Rixensart 2022</a:t>
            </a:r>
            <a:endParaRPr lang="nl-BE" dirty="0"/>
          </a:p>
        </p:txBody>
      </p:sp>
      <p:sp>
        <p:nvSpPr>
          <p:cNvPr id="9" name="Tijdelijke aanduiding voor dianummer 5"/>
          <p:cNvSpPr>
            <a:spLocks noGrp="1"/>
          </p:cNvSpPr>
          <p:nvPr>
            <p:ph type="sldNum" sz="quarter" idx="12"/>
          </p:nvPr>
        </p:nvSpPr>
        <p:spPr>
          <a:xfrm>
            <a:off x="8707438" y="6432550"/>
            <a:ext cx="360362" cy="365125"/>
          </a:xfrm>
        </p:spPr>
        <p:txBody>
          <a:bodyPr lIns="0" tIns="0" rIns="0" bIns="0"/>
          <a:lstStyle>
            <a:lvl1pPr algn="l">
              <a:defRPr>
                <a:solidFill>
                  <a:srgbClr val="000000"/>
                </a:solidFill>
              </a:defRPr>
            </a:lvl1pPr>
          </a:lstStyle>
          <a:p>
            <a:pPr>
              <a:defRPr/>
            </a:pPr>
            <a:fld id="{8CA12CF9-C5CB-4E14-881F-CAD2B5FB1E2A}" type="slidenum">
              <a:rPr lang="nl-BE" altLang="fr-FR"/>
              <a:pPr>
                <a:defRPr/>
              </a:pPr>
              <a:t>‹#›</a:t>
            </a:fld>
            <a:endParaRPr lang="nl-BE" altLang="fr-FR"/>
          </a:p>
        </p:txBody>
      </p:sp>
    </p:spTree>
    <p:extLst>
      <p:ext uri="{BB962C8B-B14F-4D97-AF65-F5344CB8AC3E}">
        <p14:creationId xmlns:p14="http://schemas.microsoft.com/office/powerpoint/2010/main" val="424929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en object">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29363"/>
            <a:ext cx="9144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al 9"/>
          <p:cNvSpPr>
            <a:spLocks noChangeAspect="1"/>
          </p:cNvSpPr>
          <p:nvPr userDrawn="1"/>
        </p:nvSpPr>
        <p:spPr>
          <a:xfrm>
            <a:off x="8570913" y="6610350"/>
            <a:ext cx="53975" cy="5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800">
              <a:solidFill>
                <a:prstClr val="white"/>
              </a:solidFill>
            </a:endParaRPr>
          </a:p>
        </p:txBody>
      </p:sp>
      <p:cxnSp>
        <p:nvCxnSpPr>
          <p:cNvPr id="6" name="Rechte verbindingslijn 12"/>
          <p:cNvCxnSpPr/>
          <p:nvPr userDrawn="1"/>
        </p:nvCxnSpPr>
        <p:spPr>
          <a:xfrm>
            <a:off x="0" y="1366838"/>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Afbeelding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1313" y="6483350"/>
            <a:ext cx="503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102364" y="194388"/>
            <a:ext cx="7642800" cy="1008112"/>
          </a:xfrm>
        </p:spPr>
        <p:txBody>
          <a:bodyPr anchor="b">
            <a:noAutofit/>
          </a:bodyPr>
          <a:lstStyle>
            <a:lvl1pPr>
              <a:lnSpc>
                <a:spcPct val="100000"/>
              </a:lnSpc>
              <a:spcBef>
                <a:spcPts val="0"/>
              </a:spcBef>
              <a:defRPr/>
            </a:lvl1pPr>
          </a:lstStyle>
          <a:p>
            <a:endParaRPr lang="nl-BE" dirty="0"/>
          </a:p>
        </p:txBody>
      </p:sp>
      <p:sp>
        <p:nvSpPr>
          <p:cNvPr id="3" name="Tijdelijke aanduiding voor inhoud 2"/>
          <p:cNvSpPr>
            <a:spLocks noGrp="1"/>
          </p:cNvSpPr>
          <p:nvPr>
            <p:ph idx="1"/>
          </p:nvPr>
        </p:nvSpPr>
        <p:spPr>
          <a:xfrm>
            <a:off x="1101600" y="1732720"/>
            <a:ext cx="7643192" cy="4525963"/>
          </a:xfrm>
        </p:spPr>
        <p:txBody>
          <a:bodyPr/>
          <a:lstStyle>
            <a:lvl1pPr marL="265113" indent="-265113">
              <a:spcBef>
                <a:spcPts val="0"/>
              </a:spcBef>
              <a:spcAft>
                <a:spcPts val="500"/>
              </a:spcAft>
              <a:defRPr baseline="0"/>
            </a:lvl1pPr>
            <a:lvl2pPr marL="498475" indent="-233363">
              <a:spcBef>
                <a:spcPts val="600"/>
              </a:spcBef>
              <a:spcAft>
                <a:spcPts val="100"/>
              </a:spcAft>
              <a:defRPr/>
            </a:lvl2pPr>
            <a:lvl3pPr marL="747713" indent="-249238">
              <a:spcBef>
                <a:spcPts val="1050"/>
              </a:spcBef>
              <a:defRPr baseline="0"/>
            </a:lvl3pPr>
            <a:lvl4pPr>
              <a:defRPr/>
            </a:lvl4pPr>
            <a:lvl5pPr>
              <a:defRPr/>
            </a:lvl5pPr>
          </a:lstStyle>
          <a:p>
            <a:pPr lvl="0"/>
            <a:endParaRPr lang="nl-BE" dirty="0"/>
          </a:p>
        </p:txBody>
      </p:sp>
      <p:sp>
        <p:nvSpPr>
          <p:cNvPr id="8" name="Tijdelijke aanduiding voor datum 3"/>
          <p:cNvSpPr>
            <a:spLocks noGrp="1"/>
          </p:cNvSpPr>
          <p:nvPr>
            <p:ph type="dt" sz="half" idx="10"/>
          </p:nvPr>
        </p:nvSpPr>
        <p:spPr bwMode="white">
          <a:xfrm>
            <a:off x="7634288" y="6432550"/>
            <a:ext cx="936625" cy="365125"/>
          </a:xfrm>
        </p:spPr>
        <p:txBody>
          <a:bodyPr/>
          <a:lstStyle>
            <a:lvl1pPr>
              <a:defRPr>
                <a:solidFill>
                  <a:prstClr val="white"/>
                </a:solidFill>
              </a:defRPr>
            </a:lvl1pPr>
          </a:lstStyle>
          <a:p>
            <a:pPr>
              <a:defRPr/>
            </a:pPr>
            <a:r>
              <a:rPr lang="fr-FR"/>
              <a:t>06/09/2022</a:t>
            </a:r>
            <a:endParaRPr lang="nl-BE"/>
          </a:p>
        </p:txBody>
      </p:sp>
      <p:sp>
        <p:nvSpPr>
          <p:cNvPr id="9" name="Tijdelijke aanduiding voor voettekst 4"/>
          <p:cNvSpPr>
            <a:spLocks noGrp="1"/>
          </p:cNvSpPr>
          <p:nvPr>
            <p:ph type="ftr" sz="quarter" idx="11"/>
          </p:nvPr>
        </p:nvSpPr>
        <p:spPr bwMode="white">
          <a:xfrm>
            <a:off x="1093788" y="6432550"/>
            <a:ext cx="6357937" cy="365125"/>
          </a:xfrm>
        </p:spPr>
        <p:txBody>
          <a:bodyPr lIns="0" tIns="0" rIns="0" bIns="0"/>
          <a:lstStyle>
            <a:lvl1pPr algn="l">
              <a:defRPr>
                <a:solidFill>
                  <a:prstClr val="white"/>
                </a:solidFill>
              </a:defRPr>
            </a:lvl1pPr>
          </a:lstStyle>
          <a:p>
            <a:pPr>
              <a:defRPr/>
            </a:pPr>
            <a:r>
              <a:rPr lang="fr-FR"/>
              <a:t>Rixensart 2022</a:t>
            </a:r>
            <a:endParaRPr lang="nl-BE" dirty="0"/>
          </a:p>
        </p:txBody>
      </p:sp>
      <p:sp>
        <p:nvSpPr>
          <p:cNvPr id="10" name="Tijdelijke aanduiding voor dianummer 5"/>
          <p:cNvSpPr>
            <a:spLocks noGrp="1"/>
          </p:cNvSpPr>
          <p:nvPr>
            <p:ph type="sldNum" sz="quarter" idx="12"/>
          </p:nvPr>
        </p:nvSpPr>
        <p:spPr bwMode="white">
          <a:xfrm>
            <a:off x="8707438" y="6432550"/>
            <a:ext cx="360362" cy="365125"/>
          </a:xfrm>
        </p:spPr>
        <p:txBody>
          <a:bodyPr lIns="0" tIns="0" rIns="0" bIns="0"/>
          <a:lstStyle>
            <a:lvl1pPr algn="l">
              <a:defRPr>
                <a:solidFill>
                  <a:srgbClr val="FFFFFF"/>
                </a:solidFill>
              </a:defRPr>
            </a:lvl1pPr>
          </a:lstStyle>
          <a:p>
            <a:pPr>
              <a:defRPr/>
            </a:pPr>
            <a:fld id="{D1052913-5674-4F5D-A680-4B888F9A62A3}" type="slidenum">
              <a:rPr lang="nl-BE" altLang="fr-FR"/>
              <a:pPr>
                <a:defRPr/>
              </a:pPr>
              <a:t>‹#›</a:t>
            </a:fld>
            <a:endParaRPr lang="nl-BE" altLang="fr-FR"/>
          </a:p>
        </p:txBody>
      </p:sp>
    </p:spTree>
    <p:extLst>
      <p:ext uri="{BB962C8B-B14F-4D97-AF65-F5344CB8AC3E}">
        <p14:creationId xmlns:p14="http://schemas.microsoft.com/office/powerpoint/2010/main" val="334308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pic>
        <p:nvPicPr>
          <p:cNvPr id="4"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376363"/>
            <a:ext cx="9144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al 9"/>
          <p:cNvSpPr>
            <a:spLocks noChangeAspect="1"/>
          </p:cNvSpPr>
          <p:nvPr userDrawn="1"/>
        </p:nvSpPr>
        <p:spPr>
          <a:xfrm>
            <a:off x="8570913" y="6610350"/>
            <a:ext cx="53975" cy="53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800">
              <a:solidFill>
                <a:prstClr val="white"/>
              </a:solidFill>
            </a:endParaRPr>
          </a:p>
        </p:txBody>
      </p:sp>
      <p:pic>
        <p:nvPicPr>
          <p:cNvPr id="6" name="Afbeelding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9725" y="6483350"/>
            <a:ext cx="5032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102364" y="194388"/>
            <a:ext cx="7642800" cy="1008112"/>
          </a:xfrm>
        </p:spPr>
        <p:txBody>
          <a:bodyPr anchor="b">
            <a:noAutofit/>
          </a:bodyPr>
          <a:lstStyle>
            <a:lvl1pPr>
              <a:lnSpc>
                <a:spcPct val="100000"/>
              </a:lnSpc>
              <a:spcBef>
                <a:spcPts val="0"/>
              </a:spcBef>
              <a:defRPr/>
            </a:lvl1pPr>
          </a:lstStyle>
          <a:p>
            <a:endParaRPr lang="nl-BE" dirty="0"/>
          </a:p>
        </p:txBody>
      </p:sp>
      <p:sp>
        <p:nvSpPr>
          <p:cNvPr id="3" name="Tijdelijke aanduiding voor inhoud 2"/>
          <p:cNvSpPr>
            <a:spLocks noGrp="1"/>
          </p:cNvSpPr>
          <p:nvPr>
            <p:ph idx="1"/>
          </p:nvPr>
        </p:nvSpPr>
        <p:spPr bwMode="white">
          <a:xfrm>
            <a:off x="1101600" y="1732720"/>
            <a:ext cx="7643192" cy="4525963"/>
          </a:xfrm>
        </p:spPr>
        <p:txBody>
          <a:bodyPr/>
          <a:lstStyle>
            <a:lvl1pPr marL="265113" indent="-265113">
              <a:spcBef>
                <a:spcPts val="0"/>
              </a:spcBef>
              <a:spcAft>
                <a:spcPts val="500"/>
              </a:spcAft>
              <a:buClr>
                <a:schemeClr val="bg1"/>
              </a:buClr>
              <a:defRPr baseline="0">
                <a:solidFill>
                  <a:schemeClr val="bg1"/>
                </a:solidFill>
              </a:defRPr>
            </a:lvl1pPr>
            <a:lvl2pPr marL="498475" indent="-233363">
              <a:spcBef>
                <a:spcPts val="600"/>
              </a:spcBef>
              <a:spcAft>
                <a:spcPts val="100"/>
              </a:spcAft>
              <a:buClr>
                <a:schemeClr val="bg1"/>
              </a:buClr>
              <a:defRPr>
                <a:solidFill>
                  <a:schemeClr val="bg1"/>
                </a:solidFill>
              </a:defRPr>
            </a:lvl2pPr>
            <a:lvl3pPr marL="747713" indent="-249238">
              <a:spcBef>
                <a:spcPts val="1050"/>
              </a:spcBef>
              <a:buClr>
                <a:schemeClr val="bg1"/>
              </a:buClr>
              <a:defRPr baseline="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endParaRPr lang="nl-BE" dirty="0"/>
          </a:p>
        </p:txBody>
      </p:sp>
      <p:sp>
        <p:nvSpPr>
          <p:cNvPr id="7" name="Tijdelijke aanduiding voor datum 3"/>
          <p:cNvSpPr>
            <a:spLocks noGrp="1"/>
          </p:cNvSpPr>
          <p:nvPr>
            <p:ph type="dt" sz="half" idx="10"/>
          </p:nvPr>
        </p:nvSpPr>
        <p:spPr>
          <a:xfrm>
            <a:off x="7634288" y="6432550"/>
            <a:ext cx="936625" cy="365125"/>
          </a:xfrm>
        </p:spPr>
        <p:txBody>
          <a:bodyPr/>
          <a:lstStyle>
            <a:lvl1pPr>
              <a:defRPr>
                <a:solidFill>
                  <a:srgbClr val="000000"/>
                </a:solidFill>
              </a:defRPr>
            </a:lvl1pPr>
          </a:lstStyle>
          <a:p>
            <a:pPr>
              <a:defRPr/>
            </a:pPr>
            <a:r>
              <a:rPr lang="fr-FR"/>
              <a:t>06/09/2022</a:t>
            </a:r>
            <a:endParaRPr lang="nl-BE"/>
          </a:p>
        </p:txBody>
      </p:sp>
      <p:sp>
        <p:nvSpPr>
          <p:cNvPr id="8" name="Tijdelijke aanduiding voor voettekst 4"/>
          <p:cNvSpPr>
            <a:spLocks noGrp="1"/>
          </p:cNvSpPr>
          <p:nvPr>
            <p:ph type="ftr" sz="quarter" idx="11"/>
          </p:nvPr>
        </p:nvSpPr>
        <p:spPr>
          <a:xfrm>
            <a:off x="1093788" y="6432550"/>
            <a:ext cx="6357937" cy="365125"/>
          </a:xfrm>
        </p:spPr>
        <p:txBody>
          <a:bodyPr lIns="0" tIns="0" rIns="0" bIns="0"/>
          <a:lstStyle>
            <a:lvl1pPr algn="l">
              <a:defRPr>
                <a:solidFill>
                  <a:srgbClr val="638A1A"/>
                </a:solidFill>
              </a:defRPr>
            </a:lvl1pPr>
          </a:lstStyle>
          <a:p>
            <a:pPr>
              <a:defRPr/>
            </a:pPr>
            <a:r>
              <a:rPr lang="fr-FR"/>
              <a:t>Rixensart 2022</a:t>
            </a:r>
            <a:endParaRPr lang="nl-BE" dirty="0"/>
          </a:p>
        </p:txBody>
      </p:sp>
      <p:sp>
        <p:nvSpPr>
          <p:cNvPr id="9" name="Tijdelijke aanduiding voor dianummer 5"/>
          <p:cNvSpPr>
            <a:spLocks noGrp="1"/>
          </p:cNvSpPr>
          <p:nvPr>
            <p:ph type="sldNum" sz="quarter" idx="12"/>
          </p:nvPr>
        </p:nvSpPr>
        <p:spPr>
          <a:xfrm>
            <a:off x="8707438" y="6432550"/>
            <a:ext cx="360362" cy="365125"/>
          </a:xfrm>
        </p:spPr>
        <p:txBody>
          <a:bodyPr lIns="0" tIns="0" rIns="0" bIns="0"/>
          <a:lstStyle>
            <a:lvl1pPr algn="l">
              <a:defRPr>
                <a:solidFill>
                  <a:srgbClr val="000000"/>
                </a:solidFill>
              </a:defRPr>
            </a:lvl1pPr>
          </a:lstStyle>
          <a:p>
            <a:pPr>
              <a:defRPr/>
            </a:pPr>
            <a:fld id="{A407287D-718B-4695-9D71-2D6D01B71F4D}" type="slidenum">
              <a:rPr lang="nl-BE" altLang="fr-FR"/>
              <a:pPr>
                <a:defRPr/>
              </a:pPr>
              <a:t>‹#›</a:t>
            </a:fld>
            <a:endParaRPr lang="nl-BE" altLang="fr-FR"/>
          </a:p>
        </p:txBody>
      </p:sp>
    </p:spTree>
    <p:extLst>
      <p:ext uri="{BB962C8B-B14F-4D97-AF65-F5344CB8AC3E}">
        <p14:creationId xmlns:p14="http://schemas.microsoft.com/office/powerpoint/2010/main" val="144414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el en object">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329363"/>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al 9"/>
          <p:cNvSpPr>
            <a:spLocks noChangeAspect="1"/>
          </p:cNvSpPr>
          <p:nvPr userDrawn="1"/>
        </p:nvSpPr>
        <p:spPr>
          <a:xfrm>
            <a:off x="8570913" y="6610350"/>
            <a:ext cx="53975" cy="5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800">
              <a:solidFill>
                <a:prstClr val="white"/>
              </a:solidFill>
            </a:endParaRPr>
          </a:p>
        </p:txBody>
      </p:sp>
      <p:cxnSp>
        <p:nvCxnSpPr>
          <p:cNvPr id="6" name="Rechte verbindingslijn 12"/>
          <p:cNvCxnSpPr/>
          <p:nvPr userDrawn="1"/>
        </p:nvCxnSpPr>
        <p:spPr>
          <a:xfrm>
            <a:off x="0" y="1366838"/>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Afbeelding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1313" y="6483350"/>
            <a:ext cx="5032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102364" y="194388"/>
            <a:ext cx="7642800" cy="1008112"/>
          </a:xfrm>
        </p:spPr>
        <p:txBody>
          <a:bodyPr anchor="b">
            <a:noAutofit/>
          </a:bodyPr>
          <a:lstStyle>
            <a:lvl1pPr>
              <a:lnSpc>
                <a:spcPct val="100000"/>
              </a:lnSpc>
              <a:spcBef>
                <a:spcPts val="0"/>
              </a:spcBef>
              <a:defRPr/>
            </a:lvl1pPr>
          </a:lstStyle>
          <a:p>
            <a:endParaRPr lang="nl-BE" dirty="0"/>
          </a:p>
        </p:txBody>
      </p:sp>
      <p:sp>
        <p:nvSpPr>
          <p:cNvPr id="3" name="Tijdelijke aanduiding voor inhoud 2"/>
          <p:cNvSpPr>
            <a:spLocks noGrp="1"/>
          </p:cNvSpPr>
          <p:nvPr>
            <p:ph idx="1"/>
          </p:nvPr>
        </p:nvSpPr>
        <p:spPr>
          <a:xfrm>
            <a:off x="1101600" y="1732720"/>
            <a:ext cx="7643192" cy="4525963"/>
          </a:xfrm>
        </p:spPr>
        <p:txBody>
          <a:bodyPr/>
          <a:lstStyle>
            <a:lvl1pPr marL="265113" indent="-265113">
              <a:spcBef>
                <a:spcPts val="0"/>
              </a:spcBef>
              <a:spcAft>
                <a:spcPts val="500"/>
              </a:spcAft>
              <a:defRPr baseline="0"/>
            </a:lvl1pPr>
            <a:lvl2pPr marL="498475" indent="-233363">
              <a:spcBef>
                <a:spcPts val="600"/>
              </a:spcBef>
              <a:spcAft>
                <a:spcPts val="100"/>
              </a:spcAft>
              <a:defRPr/>
            </a:lvl2pPr>
            <a:lvl3pPr marL="747713" indent="-249238">
              <a:spcBef>
                <a:spcPts val="1050"/>
              </a:spcBef>
              <a:defRPr baseline="0"/>
            </a:lvl3pPr>
            <a:lvl4pPr>
              <a:defRPr/>
            </a:lvl4pPr>
            <a:lvl5pPr>
              <a:defRPr/>
            </a:lvl5pPr>
          </a:lstStyle>
          <a:p>
            <a:pPr lvl="0"/>
            <a:endParaRPr lang="nl-BE" dirty="0"/>
          </a:p>
        </p:txBody>
      </p:sp>
      <p:sp>
        <p:nvSpPr>
          <p:cNvPr id="8" name="Tijdelijke aanduiding voor datum 3"/>
          <p:cNvSpPr>
            <a:spLocks noGrp="1"/>
          </p:cNvSpPr>
          <p:nvPr>
            <p:ph type="dt" sz="half" idx="10"/>
          </p:nvPr>
        </p:nvSpPr>
        <p:spPr bwMode="white">
          <a:xfrm>
            <a:off x="7634288" y="6432550"/>
            <a:ext cx="936625" cy="365125"/>
          </a:xfrm>
        </p:spPr>
        <p:txBody>
          <a:bodyPr/>
          <a:lstStyle>
            <a:lvl1pPr>
              <a:defRPr>
                <a:solidFill>
                  <a:prstClr val="white"/>
                </a:solidFill>
              </a:defRPr>
            </a:lvl1pPr>
          </a:lstStyle>
          <a:p>
            <a:pPr>
              <a:defRPr/>
            </a:pPr>
            <a:r>
              <a:rPr lang="fr-FR"/>
              <a:t>06/09/2022</a:t>
            </a:r>
            <a:endParaRPr lang="nl-BE"/>
          </a:p>
        </p:txBody>
      </p:sp>
      <p:sp>
        <p:nvSpPr>
          <p:cNvPr id="9" name="Tijdelijke aanduiding voor voettekst 4"/>
          <p:cNvSpPr>
            <a:spLocks noGrp="1"/>
          </p:cNvSpPr>
          <p:nvPr>
            <p:ph type="ftr" sz="quarter" idx="11"/>
          </p:nvPr>
        </p:nvSpPr>
        <p:spPr bwMode="white">
          <a:xfrm>
            <a:off x="1093788" y="6432550"/>
            <a:ext cx="6357937" cy="365125"/>
          </a:xfrm>
        </p:spPr>
        <p:txBody>
          <a:bodyPr lIns="0" tIns="0" rIns="0" bIns="0"/>
          <a:lstStyle>
            <a:lvl1pPr algn="l">
              <a:defRPr>
                <a:solidFill>
                  <a:prstClr val="white"/>
                </a:solidFill>
              </a:defRPr>
            </a:lvl1pPr>
          </a:lstStyle>
          <a:p>
            <a:pPr>
              <a:defRPr/>
            </a:pPr>
            <a:r>
              <a:rPr lang="fr-FR"/>
              <a:t>Rixensart 2022</a:t>
            </a:r>
            <a:endParaRPr lang="nl-BE" dirty="0"/>
          </a:p>
        </p:txBody>
      </p:sp>
      <p:sp>
        <p:nvSpPr>
          <p:cNvPr id="10" name="Tijdelijke aanduiding voor dianummer 5"/>
          <p:cNvSpPr>
            <a:spLocks noGrp="1"/>
          </p:cNvSpPr>
          <p:nvPr>
            <p:ph type="sldNum" sz="quarter" idx="12"/>
          </p:nvPr>
        </p:nvSpPr>
        <p:spPr bwMode="white">
          <a:xfrm>
            <a:off x="8707438" y="6432550"/>
            <a:ext cx="360362" cy="365125"/>
          </a:xfrm>
        </p:spPr>
        <p:txBody>
          <a:bodyPr lIns="0" tIns="0" rIns="0" bIns="0"/>
          <a:lstStyle>
            <a:lvl1pPr algn="l">
              <a:defRPr>
                <a:solidFill>
                  <a:srgbClr val="FFFFFF"/>
                </a:solidFill>
              </a:defRPr>
            </a:lvl1pPr>
          </a:lstStyle>
          <a:p>
            <a:pPr>
              <a:defRPr/>
            </a:pPr>
            <a:fld id="{9C934B8E-4957-4BC5-B48D-6A880FD15EDF}" type="slidenum">
              <a:rPr lang="nl-BE" altLang="fr-FR"/>
              <a:pPr>
                <a:defRPr/>
              </a:pPr>
              <a:t>‹#›</a:t>
            </a:fld>
            <a:endParaRPr lang="nl-BE" altLang="fr-FR"/>
          </a:p>
        </p:txBody>
      </p:sp>
    </p:spTree>
    <p:extLst>
      <p:ext uri="{BB962C8B-B14F-4D97-AF65-F5344CB8AC3E}">
        <p14:creationId xmlns:p14="http://schemas.microsoft.com/office/powerpoint/2010/main" val="11911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4" name="Afbeelding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5570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6688" y="354013"/>
            <a:ext cx="85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9725" y="6483350"/>
            <a:ext cx="5032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al 15"/>
          <p:cNvSpPr>
            <a:spLocks noChangeAspect="1"/>
          </p:cNvSpPr>
          <p:nvPr userDrawn="1"/>
        </p:nvSpPr>
        <p:spPr>
          <a:xfrm>
            <a:off x="8570913" y="6610350"/>
            <a:ext cx="53975" cy="53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800">
              <a:solidFill>
                <a:prstClr val="white"/>
              </a:solidFill>
            </a:endParaRPr>
          </a:p>
        </p:txBody>
      </p:sp>
      <p:sp>
        <p:nvSpPr>
          <p:cNvPr id="2" name="Titel 1"/>
          <p:cNvSpPr>
            <a:spLocks noGrp="1"/>
          </p:cNvSpPr>
          <p:nvPr>
            <p:ph type="title"/>
          </p:nvPr>
        </p:nvSpPr>
        <p:spPr bwMode="white">
          <a:xfrm>
            <a:off x="1126800" y="3171900"/>
            <a:ext cx="7772400" cy="1362075"/>
          </a:xfrm>
        </p:spPr>
        <p:txBody>
          <a:bodyPr anchor="t">
            <a:normAutofit/>
          </a:bodyPr>
          <a:lstStyle>
            <a:lvl1pPr algn="l">
              <a:defRPr sz="2400" b="1" cap="none">
                <a:solidFill>
                  <a:schemeClr val="bg1"/>
                </a:solidFill>
              </a:defRPr>
            </a:lvl1pPr>
          </a:lstStyle>
          <a:p>
            <a:endParaRPr lang="nl-BE" dirty="0"/>
          </a:p>
        </p:txBody>
      </p:sp>
      <p:sp>
        <p:nvSpPr>
          <p:cNvPr id="3" name="Tijdelijke aanduiding voor tekst 2"/>
          <p:cNvSpPr>
            <a:spLocks noGrp="1"/>
          </p:cNvSpPr>
          <p:nvPr>
            <p:ph type="body" idx="1"/>
          </p:nvPr>
        </p:nvSpPr>
        <p:spPr bwMode="white">
          <a:xfrm>
            <a:off x="1126063" y="1624213"/>
            <a:ext cx="7766417" cy="1500187"/>
          </a:xfrm>
        </p:spPr>
        <p:txBody>
          <a:bodyPr anchor="b">
            <a:normAutofit/>
          </a:bodyPr>
          <a:lstStyle>
            <a:lvl1pPr marL="0" indent="0">
              <a:buNone/>
              <a:defRPr sz="4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nl-NL" dirty="0"/>
          </a:p>
        </p:txBody>
      </p:sp>
      <p:sp>
        <p:nvSpPr>
          <p:cNvPr id="8" name="Tijdelijke aanduiding voor voettekst 4"/>
          <p:cNvSpPr>
            <a:spLocks noGrp="1"/>
          </p:cNvSpPr>
          <p:nvPr>
            <p:ph type="ftr" sz="quarter" idx="10"/>
          </p:nvPr>
        </p:nvSpPr>
        <p:spPr>
          <a:xfrm>
            <a:off x="1093788" y="6432550"/>
            <a:ext cx="6357937" cy="365125"/>
          </a:xfrm>
        </p:spPr>
        <p:txBody>
          <a:bodyPr lIns="0" tIns="0" rIns="0" bIns="0"/>
          <a:lstStyle>
            <a:lvl1pPr algn="l">
              <a:defRPr>
                <a:solidFill>
                  <a:srgbClr val="638A1A"/>
                </a:solidFill>
              </a:defRPr>
            </a:lvl1pPr>
          </a:lstStyle>
          <a:p>
            <a:pPr>
              <a:defRPr/>
            </a:pPr>
            <a:r>
              <a:rPr lang="fr-FR"/>
              <a:t>Rixensart 2022</a:t>
            </a:r>
            <a:endParaRPr lang="nl-BE" dirty="0"/>
          </a:p>
        </p:txBody>
      </p:sp>
      <p:sp>
        <p:nvSpPr>
          <p:cNvPr id="9" name="Tijdelijke aanduiding voor datum 3"/>
          <p:cNvSpPr>
            <a:spLocks noGrp="1"/>
          </p:cNvSpPr>
          <p:nvPr>
            <p:ph type="dt" sz="half" idx="11"/>
          </p:nvPr>
        </p:nvSpPr>
        <p:spPr>
          <a:xfrm>
            <a:off x="7634288" y="6432550"/>
            <a:ext cx="936625" cy="365125"/>
          </a:xfrm>
        </p:spPr>
        <p:txBody>
          <a:bodyPr/>
          <a:lstStyle>
            <a:lvl1pPr>
              <a:defRPr>
                <a:solidFill>
                  <a:srgbClr val="000000"/>
                </a:solidFill>
              </a:defRPr>
            </a:lvl1pPr>
          </a:lstStyle>
          <a:p>
            <a:pPr>
              <a:defRPr/>
            </a:pPr>
            <a:r>
              <a:rPr lang="fr-FR"/>
              <a:t>06/09/2022</a:t>
            </a:r>
            <a:endParaRPr lang="nl-BE"/>
          </a:p>
        </p:txBody>
      </p:sp>
      <p:sp>
        <p:nvSpPr>
          <p:cNvPr id="10" name="Tijdelijke aanduiding voor dianummer 5"/>
          <p:cNvSpPr>
            <a:spLocks noGrp="1"/>
          </p:cNvSpPr>
          <p:nvPr>
            <p:ph type="sldNum" sz="quarter" idx="12"/>
          </p:nvPr>
        </p:nvSpPr>
        <p:spPr>
          <a:xfrm>
            <a:off x="8707438" y="6432550"/>
            <a:ext cx="360362" cy="365125"/>
          </a:xfrm>
        </p:spPr>
        <p:txBody>
          <a:bodyPr lIns="0" tIns="0" rIns="0" bIns="0"/>
          <a:lstStyle>
            <a:lvl1pPr algn="l">
              <a:defRPr>
                <a:solidFill>
                  <a:srgbClr val="000000"/>
                </a:solidFill>
              </a:defRPr>
            </a:lvl1pPr>
          </a:lstStyle>
          <a:p>
            <a:pPr>
              <a:defRPr/>
            </a:pPr>
            <a:fld id="{E41A5F61-08B7-4CBE-A11E-6CA0E1C1C5EF}" type="slidenum">
              <a:rPr lang="nl-BE" altLang="fr-FR"/>
              <a:pPr>
                <a:defRPr/>
              </a:pPr>
              <a:t>‹#›</a:t>
            </a:fld>
            <a:endParaRPr lang="nl-BE" altLang="fr-FR"/>
          </a:p>
        </p:txBody>
      </p:sp>
    </p:spTree>
    <p:extLst>
      <p:ext uri="{BB962C8B-B14F-4D97-AF65-F5344CB8AC3E}">
        <p14:creationId xmlns:p14="http://schemas.microsoft.com/office/powerpoint/2010/main" val="405078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pic>
        <p:nvPicPr>
          <p:cNvPr id="4" name="Afbeelding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5570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6688" y="354013"/>
            <a:ext cx="85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9725" y="6483350"/>
            <a:ext cx="5032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al 15"/>
          <p:cNvSpPr>
            <a:spLocks noChangeAspect="1"/>
          </p:cNvSpPr>
          <p:nvPr userDrawn="1"/>
        </p:nvSpPr>
        <p:spPr>
          <a:xfrm>
            <a:off x="8570913" y="6610350"/>
            <a:ext cx="53975" cy="53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sz="1800">
              <a:solidFill>
                <a:prstClr val="white"/>
              </a:solidFill>
            </a:endParaRPr>
          </a:p>
        </p:txBody>
      </p:sp>
      <p:sp>
        <p:nvSpPr>
          <p:cNvPr id="2" name="Titel 1"/>
          <p:cNvSpPr>
            <a:spLocks noGrp="1"/>
          </p:cNvSpPr>
          <p:nvPr>
            <p:ph type="title"/>
          </p:nvPr>
        </p:nvSpPr>
        <p:spPr bwMode="white">
          <a:xfrm>
            <a:off x="1126800" y="3171900"/>
            <a:ext cx="7772400" cy="1362075"/>
          </a:xfrm>
        </p:spPr>
        <p:txBody>
          <a:bodyPr anchor="t">
            <a:normAutofit/>
          </a:bodyPr>
          <a:lstStyle>
            <a:lvl1pPr algn="l">
              <a:defRPr sz="2400" b="1" cap="none">
                <a:solidFill>
                  <a:schemeClr val="bg1"/>
                </a:solidFill>
              </a:defRPr>
            </a:lvl1pPr>
          </a:lstStyle>
          <a:p>
            <a:endParaRPr lang="nl-BE" dirty="0"/>
          </a:p>
        </p:txBody>
      </p:sp>
      <p:sp>
        <p:nvSpPr>
          <p:cNvPr id="3" name="Tijdelijke aanduiding voor tekst 2"/>
          <p:cNvSpPr>
            <a:spLocks noGrp="1"/>
          </p:cNvSpPr>
          <p:nvPr>
            <p:ph type="body" idx="1"/>
          </p:nvPr>
        </p:nvSpPr>
        <p:spPr bwMode="white">
          <a:xfrm>
            <a:off x="1126063" y="1624213"/>
            <a:ext cx="7766417" cy="1500187"/>
          </a:xfrm>
        </p:spPr>
        <p:txBody>
          <a:bodyPr anchor="b">
            <a:normAutofit/>
          </a:bodyPr>
          <a:lstStyle>
            <a:lvl1pPr marL="0" indent="0">
              <a:buNone/>
              <a:defRPr sz="4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nl-NL" dirty="0"/>
          </a:p>
        </p:txBody>
      </p:sp>
      <p:sp>
        <p:nvSpPr>
          <p:cNvPr id="8" name="Tijdelijke aanduiding voor voettekst 4"/>
          <p:cNvSpPr>
            <a:spLocks noGrp="1"/>
          </p:cNvSpPr>
          <p:nvPr>
            <p:ph type="ftr" sz="quarter" idx="10"/>
          </p:nvPr>
        </p:nvSpPr>
        <p:spPr>
          <a:xfrm>
            <a:off x="1093788" y="6432550"/>
            <a:ext cx="6357937" cy="365125"/>
          </a:xfrm>
        </p:spPr>
        <p:txBody>
          <a:bodyPr lIns="0" tIns="0" rIns="0" bIns="0"/>
          <a:lstStyle>
            <a:lvl1pPr algn="l">
              <a:defRPr>
                <a:solidFill>
                  <a:srgbClr val="638A1A"/>
                </a:solidFill>
              </a:defRPr>
            </a:lvl1pPr>
          </a:lstStyle>
          <a:p>
            <a:pPr>
              <a:defRPr/>
            </a:pPr>
            <a:r>
              <a:rPr lang="fr-FR"/>
              <a:t>Rixensart 2022</a:t>
            </a:r>
            <a:endParaRPr lang="nl-BE" dirty="0"/>
          </a:p>
        </p:txBody>
      </p:sp>
      <p:sp>
        <p:nvSpPr>
          <p:cNvPr id="9" name="Tijdelijke aanduiding voor datum 3"/>
          <p:cNvSpPr>
            <a:spLocks noGrp="1"/>
          </p:cNvSpPr>
          <p:nvPr>
            <p:ph type="dt" sz="half" idx="11"/>
          </p:nvPr>
        </p:nvSpPr>
        <p:spPr>
          <a:xfrm>
            <a:off x="7634288" y="6432550"/>
            <a:ext cx="936625" cy="365125"/>
          </a:xfrm>
        </p:spPr>
        <p:txBody>
          <a:bodyPr/>
          <a:lstStyle>
            <a:lvl1pPr>
              <a:defRPr>
                <a:solidFill>
                  <a:srgbClr val="000000"/>
                </a:solidFill>
              </a:defRPr>
            </a:lvl1pPr>
          </a:lstStyle>
          <a:p>
            <a:pPr>
              <a:defRPr/>
            </a:pPr>
            <a:r>
              <a:rPr lang="fr-FR"/>
              <a:t>06/09/2022</a:t>
            </a:r>
            <a:endParaRPr lang="nl-BE"/>
          </a:p>
        </p:txBody>
      </p:sp>
      <p:sp>
        <p:nvSpPr>
          <p:cNvPr id="10" name="Tijdelijke aanduiding voor dianummer 5"/>
          <p:cNvSpPr>
            <a:spLocks noGrp="1"/>
          </p:cNvSpPr>
          <p:nvPr>
            <p:ph type="sldNum" sz="quarter" idx="12"/>
          </p:nvPr>
        </p:nvSpPr>
        <p:spPr>
          <a:xfrm>
            <a:off x="8707438" y="6432550"/>
            <a:ext cx="360362" cy="365125"/>
          </a:xfrm>
        </p:spPr>
        <p:txBody>
          <a:bodyPr lIns="0" tIns="0" rIns="0" bIns="0"/>
          <a:lstStyle>
            <a:lvl1pPr algn="l">
              <a:defRPr>
                <a:solidFill>
                  <a:srgbClr val="000000"/>
                </a:solidFill>
              </a:defRPr>
            </a:lvl1pPr>
          </a:lstStyle>
          <a:p>
            <a:pPr>
              <a:defRPr/>
            </a:pPr>
            <a:fld id="{B948D6EA-4EA4-4F25-A476-6A81AFC50068}" type="slidenum">
              <a:rPr lang="nl-BE" altLang="fr-FR"/>
              <a:pPr>
                <a:defRPr/>
              </a:pPr>
              <a:t>‹#›</a:t>
            </a:fld>
            <a:endParaRPr lang="nl-BE" altLang="fr-FR"/>
          </a:p>
        </p:txBody>
      </p:sp>
    </p:spTree>
    <p:extLst>
      <p:ext uri="{BB962C8B-B14F-4D97-AF65-F5344CB8AC3E}">
        <p14:creationId xmlns:p14="http://schemas.microsoft.com/office/powerpoint/2010/main" val="186613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fr-FR" altLang="fr-F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fr-FR" altLang="fr-F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defRPr>
            </a:lvl1pPr>
          </a:lstStyle>
          <a:p>
            <a:pPr>
              <a:defRPr/>
            </a:pPr>
            <a:r>
              <a:rPr lang="fr-FR"/>
              <a:t>06/09/2022</a:t>
            </a:r>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defRPr>
            </a:lvl1pPr>
          </a:lstStyle>
          <a:p>
            <a:pPr>
              <a:defRPr/>
            </a:pPr>
            <a:r>
              <a:rPr lang="fr-FR"/>
              <a:t>Rixensart 2022</a:t>
            </a:r>
            <a:endParaRPr lang="nl-BE"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EF22E02-9B9C-4F02-A16A-D6CC8B8B9035}" type="slidenum">
              <a:rPr lang="nl-BE" altLang="fr-FR">
                <a:latin typeface="Calibri" pitchFamily="34" charset="0"/>
              </a:rPr>
              <a:pPr>
                <a:defRPr/>
              </a:pPr>
              <a:t>‹#›</a:t>
            </a:fld>
            <a:endParaRPr lang="nl-BE" altLang="fr-FR">
              <a:latin typeface="Calibri" pitchFamily="34" charset="0"/>
            </a:endParaRPr>
          </a:p>
        </p:txBody>
      </p:sp>
    </p:spTree>
    <p:extLst>
      <p:ext uri="{BB962C8B-B14F-4D97-AF65-F5344CB8AC3E}">
        <p14:creationId xmlns:p14="http://schemas.microsoft.com/office/powerpoint/2010/main" val="11844473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p:txStyles>
    <p:titleStyle>
      <a:lvl1pPr algn="l" rtl="0" eaLnBrk="0" fontAlgn="base" hangingPunct="0">
        <a:spcBef>
          <a:spcPct val="0"/>
        </a:spcBef>
        <a:spcAft>
          <a:spcPct val="0"/>
        </a:spcAft>
        <a:defRPr sz="3200" b="1" kern="1200">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Calibri" panose="020F0502020204030204" pitchFamily="34" charset="0"/>
        </a:defRPr>
      </a:lvl2pPr>
      <a:lvl3pPr algn="l" rtl="0" eaLnBrk="0" fontAlgn="base" hangingPunct="0">
        <a:spcBef>
          <a:spcPct val="0"/>
        </a:spcBef>
        <a:spcAft>
          <a:spcPct val="0"/>
        </a:spcAft>
        <a:defRPr sz="3200" b="1">
          <a:solidFill>
            <a:schemeClr val="accent1"/>
          </a:solidFill>
          <a:latin typeface="Calibri" panose="020F0502020204030204" pitchFamily="34" charset="0"/>
        </a:defRPr>
      </a:lvl3pPr>
      <a:lvl4pPr algn="l" rtl="0" eaLnBrk="0" fontAlgn="base" hangingPunct="0">
        <a:spcBef>
          <a:spcPct val="0"/>
        </a:spcBef>
        <a:spcAft>
          <a:spcPct val="0"/>
        </a:spcAft>
        <a:defRPr sz="3200" b="1">
          <a:solidFill>
            <a:schemeClr val="accent1"/>
          </a:solidFill>
          <a:latin typeface="Calibri" panose="020F0502020204030204" pitchFamily="34" charset="0"/>
        </a:defRPr>
      </a:lvl4pPr>
      <a:lvl5pPr algn="l" rtl="0" eaLnBrk="0" fontAlgn="base" hangingPunct="0">
        <a:spcBef>
          <a:spcPct val="0"/>
        </a:spcBef>
        <a:spcAft>
          <a:spcPct val="0"/>
        </a:spcAft>
        <a:defRPr sz="3200" b="1">
          <a:solidFill>
            <a:schemeClr val="accent1"/>
          </a:solidFill>
          <a:latin typeface="Calibri" panose="020F0502020204030204" pitchFamily="34" charset="0"/>
        </a:defRPr>
      </a:lvl5pPr>
      <a:lvl6pPr marL="457200" algn="l" rtl="0" fontAlgn="base">
        <a:spcBef>
          <a:spcPct val="0"/>
        </a:spcBef>
        <a:spcAft>
          <a:spcPct val="0"/>
        </a:spcAft>
        <a:defRPr sz="3200" b="1">
          <a:solidFill>
            <a:schemeClr val="accent1"/>
          </a:solidFill>
          <a:latin typeface="Calibri" panose="020F0502020204030204" pitchFamily="34" charset="0"/>
        </a:defRPr>
      </a:lvl6pPr>
      <a:lvl7pPr marL="914400" algn="l" rtl="0" fontAlgn="base">
        <a:spcBef>
          <a:spcPct val="0"/>
        </a:spcBef>
        <a:spcAft>
          <a:spcPct val="0"/>
        </a:spcAft>
        <a:defRPr sz="3200" b="1">
          <a:solidFill>
            <a:schemeClr val="accent1"/>
          </a:solidFill>
          <a:latin typeface="Calibri" panose="020F0502020204030204" pitchFamily="34" charset="0"/>
        </a:defRPr>
      </a:lvl7pPr>
      <a:lvl8pPr marL="1371600" algn="l" rtl="0" fontAlgn="base">
        <a:spcBef>
          <a:spcPct val="0"/>
        </a:spcBef>
        <a:spcAft>
          <a:spcPct val="0"/>
        </a:spcAft>
        <a:defRPr sz="3200" b="1">
          <a:solidFill>
            <a:schemeClr val="accent1"/>
          </a:solidFill>
          <a:latin typeface="Calibri" panose="020F0502020204030204" pitchFamily="34" charset="0"/>
        </a:defRPr>
      </a:lvl8pPr>
      <a:lvl9pPr marL="1828800" algn="l" rtl="0" fontAlgn="base">
        <a:spcBef>
          <a:spcPct val="0"/>
        </a:spcBef>
        <a:spcAft>
          <a:spcPct val="0"/>
        </a:spcAft>
        <a:defRPr sz="3200" b="1">
          <a:solidFill>
            <a:schemeClr val="accent1"/>
          </a:solidFill>
          <a:latin typeface="Calibri" panose="020F0502020204030204" pitchFamily="34" charset="0"/>
        </a:defRPr>
      </a:lvl9pPr>
    </p:titleStyle>
    <p:bodyStyle>
      <a:lvl1pPr marL="185738" indent="-185738" algn="l" rtl="0" eaLnBrk="0" fontAlgn="base" hangingPunct="0">
        <a:spcBef>
          <a:spcPct val="0"/>
        </a:spcBef>
        <a:spcAft>
          <a:spcPts val="500"/>
        </a:spcAft>
        <a:buClr>
          <a:schemeClr val="accent1"/>
        </a:buClr>
        <a:buSzPct val="100000"/>
        <a:buFont typeface="Arial" charset="0"/>
        <a:buChar char="•"/>
        <a:defRPr sz="2500" kern="1200">
          <a:solidFill>
            <a:schemeClr val="tx1"/>
          </a:solidFill>
          <a:latin typeface="+mn-lt"/>
          <a:ea typeface="+mn-ea"/>
          <a:cs typeface="+mn-cs"/>
        </a:defRPr>
      </a:lvl1pPr>
      <a:lvl2pPr marL="500063" indent="-165100" algn="l" rtl="0" eaLnBrk="0" fontAlgn="base" hangingPunct="0">
        <a:spcBef>
          <a:spcPts val="600"/>
        </a:spcBef>
        <a:spcAft>
          <a:spcPts val="100"/>
        </a:spcAft>
        <a:buClr>
          <a:schemeClr val="accent1"/>
        </a:buClr>
        <a:buSzPct val="80000"/>
        <a:buFont typeface="Arial" charset="0"/>
        <a:buChar char="•"/>
        <a:defRPr sz="2000" kern="1200">
          <a:solidFill>
            <a:schemeClr val="tx1"/>
          </a:solidFill>
          <a:latin typeface="+mn-lt"/>
          <a:ea typeface="+mn-ea"/>
          <a:cs typeface="+mn-cs"/>
        </a:defRPr>
      </a:lvl2pPr>
      <a:lvl3pPr marL="747713" indent="-247650" algn="l" rtl="0" eaLnBrk="0" fontAlgn="base" hangingPunct="0">
        <a:spcBef>
          <a:spcPts val="1050"/>
        </a:spcBef>
        <a:spcAft>
          <a:spcPct val="0"/>
        </a:spcAft>
        <a:buClr>
          <a:schemeClr val="accent1"/>
        </a:buClr>
        <a:buFont typeface="Calibri" pitchFamily="34" charset="0"/>
        <a:buChar char="‐"/>
        <a:defRPr sz="1600" kern="1200">
          <a:solidFill>
            <a:schemeClr val="tx1"/>
          </a:solidFill>
          <a:latin typeface="+mn-lt"/>
          <a:ea typeface="+mn-ea"/>
          <a:cs typeface="+mn-cs"/>
        </a:defRPr>
      </a:lvl3pPr>
      <a:lvl4pPr marL="1524000" indent="-152400" algn="l" rtl="0" eaLnBrk="0" fontAlgn="base" hangingPunct="0">
        <a:spcBef>
          <a:spcPct val="20000"/>
        </a:spcBef>
        <a:spcAft>
          <a:spcPct val="0"/>
        </a:spcAft>
        <a:buClr>
          <a:schemeClr val="accent1"/>
        </a:buClr>
        <a:buSzPct val="80000"/>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80000"/>
        <a:buFont typeface="Calibri"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ctrTitle"/>
          </p:nvPr>
        </p:nvSpPr>
        <p:spPr>
          <a:xfrm>
            <a:off x="1096963" y="3417888"/>
            <a:ext cx="7772400" cy="1811337"/>
          </a:xfrm>
        </p:spPr>
        <p:txBody>
          <a:bodyPr/>
          <a:lstStyle/>
          <a:p>
            <a:pPr algn="ctr" eaLnBrk="1" hangingPunct="1"/>
            <a:r>
              <a:rPr lang="fr-FR" altLang="fr-FR" dirty="0"/>
              <a:t>Institut National d’assurances sociales pour travailleurs indépendants</a:t>
            </a:r>
          </a:p>
        </p:txBody>
      </p:sp>
    </p:spTree>
    <p:extLst>
      <p:ext uri="{BB962C8B-B14F-4D97-AF65-F5344CB8AC3E}">
        <p14:creationId xmlns:p14="http://schemas.microsoft.com/office/powerpoint/2010/main" val="62062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La pension de retraite du </a:t>
            </a:r>
            <a:r>
              <a:rPr lang="nl-BE" altLang="fr-FR" dirty="0" err="1"/>
              <a:t>travailleur</a:t>
            </a:r>
            <a:r>
              <a:rPr lang="nl-BE" altLang="fr-FR" dirty="0"/>
              <a:t> </a:t>
            </a:r>
            <a:r>
              <a:rPr lang="nl-BE" altLang="fr-FR" dirty="0" err="1"/>
              <a:t>indépendant</a:t>
            </a:r>
            <a:br>
              <a:rPr lang="nl-BE" altLang="fr-FR" dirty="0"/>
            </a:br>
            <a:r>
              <a:rPr lang="fr-FR" altLang="fr-FR" dirty="0">
                <a:solidFill>
                  <a:schemeClr val="tx2"/>
                </a:solidFill>
              </a:rPr>
              <a:t>Avoir atteint l’âge de la pension</a:t>
            </a:r>
            <a:endParaRPr lang="nl-NL" altLang="fr-FR" dirty="0">
              <a:solidFill>
                <a:schemeClr val="tx2"/>
              </a:solidFill>
            </a:endParaRPr>
          </a:p>
        </p:txBody>
      </p:sp>
      <p:sp>
        <p:nvSpPr>
          <p:cNvPr id="3" name="Content Placeholder 2"/>
          <p:cNvSpPr>
            <a:spLocks noGrp="1"/>
          </p:cNvSpPr>
          <p:nvPr>
            <p:ph idx="1"/>
          </p:nvPr>
        </p:nvSpPr>
        <p:spPr>
          <a:xfrm>
            <a:off x="1101725" y="1591408"/>
            <a:ext cx="7643813" cy="4666517"/>
          </a:xfrm>
        </p:spPr>
        <p:txBody>
          <a:bodyPr rtlCol="0">
            <a:normAutofit/>
          </a:bodyPr>
          <a:lstStyle/>
          <a:p>
            <a:pPr eaLnBrk="1" fontAlgn="auto" hangingPunct="1">
              <a:buFont typeface="Arial" panose="020B0604020202020204" pitchFamily="34" charset="0"/>
              <a:buChar char="•"/>
              <a:defRPr/>
            </a:pPr>
            <a:endParaRPr lang="fr-FR" dirty="0"/>
          </a:p>
          <a:p>
            <a:pPr marL="0" indent="0" algn="just" eaLnBrk="1" fontAlgn="auto" hangingPunct="1">
              <a:buNone/>
              <a:defRPr/>
            </a:pPr>
            <a:endParaRPr lang="nl-NL" dirty="0"/>
          </a:p>
        </p:txBody>
      </p:sp>
      <p:sp>
        <p:nvSpPr>
          <p:cNvPr id="276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276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7F5041C-222C-49E6-B961-F73B8989AB2C}" type="slidenum">
              <a:rPr lang="nl-BE" altLang="fr-FR" smtClean="0">
                <a:solidFill>
                  <a:srgbClr val="000000"/>
                </a:solidFill>
              </a:rPr>
              <a:pPr/>
              <a:t>10</a:t>
            </a:fld>
            <a:endParaRPr lang="nl-BE" altLang="fr-FR">
              <a:solidFill>
                <a:srgbClr val="000000"/>
              </a:solidFill>
            </a:endParaRPr>
          </a:p>
        </p:txBody>
      </p:sp>
      <p:sp>
        <p:nvSpPr>
          <p:cNvPr id="2" name="Rectangle 1"/>
          <p:cNvSpPr/>
          <p:nvPr/>
        </p:nvSpPr>
        <p:spPr>
          <a:xfrm>
            <a:off x="1116623" y="1591408"/>
            <a:ext cx="7570177" cy="4524315"/>
          </a:xfrm>
          <a:prstGeom prst="rect">
            <a:avLst/>
          </a:prstGeom>
        </p:spPr>
        <p:txBody>
          <a:bodyPr wrap="square">
            <a:spAutoFit/>
          </a:bodyPr>
          <a:lstStyle/>
          <a:p>
            <a:pPr lvl="0" fontAlgn="auto">
              <a:spcBef>
                <a:spcPts val="0"/>
              </a:spcBef>
              <a:spcAft>
                <a:spcPts val="0"/>
              </a:spcAft>
            </a:pPr>
            <a:r>
              <a:rPr lang="nl-BE" sz="1800" dirty="0" err="1">
                <a:solidFill>
                  <a:schemeClr val="bg1"/>
                </a:solidFill>
                <a:latin typeface="Calibri"/>
              </a:rPr>
              <a:t>Comment</a:t>
            </a:r>
            <a:r>
              <a:rPr lang="nl-BE" sz="1800" dirty="0">
                <a:solidFill>
                  <a:schemeClr val="bg1"/>
                </a:solidFill>
                <a:latin typeface="Calibri"/>
              </a:rPr>
              <a:t> </a:t>
            </a:r>
            <a:r>
              <a:rPr lang="nl-BE" sz="1800" dirty="0" err="1">
                <a:solidFill>
                  <a:schemeClr val="bg1"/>
                </a:solidFill>
                <a:latin typeface="Calibri"/>
              </a:rPr>
              <a:t>déterminer</a:t>
            </a:r>
            <a:r>
              <a:rPr lang="nl-BE" sz="1800" dirty="0">
                <a:solidFill>
                  <a:schemeClr val="bg1"/>
                </a:solidFill>
                <a:latin typeface="Calibri"/>
              </a:rPr>
              <a:t> la date de prise de cours de la pension </a:t>
            </a:r>
            <a:r>
              <a:rPr lang="nl-BE" sz="1800" dirty="0" err="1">
                <a:solidFill>
                  <a:schemeClr val="bg1"/>
                </a:solidFill>
                <a:latin typeface="Calibri"/>
              </a:rPr>
              <a:t>le</a:t>
            </a:r>
            <a:r>
              <a:rPr lang="nl-BE" sz="1800" dirty="0">
                <a:solidFill>
                  <a:schemeClr val="bg1"/>
                </a:solidFill>
                <a:latin typeface="Calibri"/>
              </a:rPr>
              <a:t> plus </a:t>
            </a:r>
            <a:r>
              <a:rPr lang="nl-BE" sz="1800" dirty="0" err="1">
                <a:solidFill>
                  <a:schemeClr val="bg1"/>
                </a:solidFill>
                <a:latin typeface="Calibri"/>
              </a:rPr>
              <a:t>tôt</a:t>
            </a:r>
            <a:r>
              <a:rPr lang="nl-BE" sz="1800" dirty="0">
                <a:solidFill>
                  <a:schemeClr val="bg1"/>
                </a:solidFill>
                <a:latin typeface="Calibri"/>
              </a:rPr>
              <a:t> </a:t>
            </a:r>
            <a:r>
              <a:rPr lang="nl-BE" sz="1800" dirty="0" err="1">
                <a:solidFill>
                  <a:schemeClr val="bg1"/>
                </a:solidFill>
                <a:latin typeface="Calibri"/>
              </a:rPr>
              <a:t>possible</a:t>
            </a:r>
            <a:r>
              <a:rPr lang="nl-BE" sz="1800" dirty="0">
                <a:solidFill>
                  <a:schemeClr val="bg1"/>
                </a:solidFill>
                <a:latin typeface="Calibri"/>
              </a:rPr>
              <a:t> : </a:t>
            </a:r>
          </a:p>
          <a:p>
            <a:pPr lvl="0" fontAlgn="auto">
              <a:spcBef>
                <a:spcPts val="0"/>
              </a:spcBef>
              <a:spcAft>
                <a:spcPts val="0"/>
              </a:spcAft>
            </a:pPr>
            <a:endParaRPr lang="nl-BE" sz="1800" dirty="0">
              <a:solidFill>
                <a:schemeClr val="bg1"/>
              </a:solidFill>
              <a:latin typeface="Calibri"/>
            </a:endParaRPr>
          </a:p>
          <a:p>
            <a:pPr lvl="0" fontAlgn="auto">
              <a:spcBef>
                <a:spcPts val="0"/>
              </a:spcBef>
              <a:spcAft>
                <a:spcPts val="0"/>
              </a:spcAft>
            </a:pPr>
            <a:r>
              <a:rPr lang="nl-BE" sz="1800" dirty="0" err="1">
                <a:solidFill>
                  <a:schemeClr val="bg1"/>
                </a:solidFill>
                <a:latin typeface="Calibri"/>
              </a:rPr>
              <a:t>Consulter</a:t>
            </a:r>
            <a:r>
              <a:rPr lang="nl-BE" sz="1800" dirty="0">
                <a:solidFill>
                  <a:schemeClr val="bg1"/>
                </a:solidFill>
                <a:latin typeface="Calibri"/>
              </a:rPr>
              <a:t> www.mypension.be pour </a:t>
            </a:r>
            <a:r>
              <a:rPr lang="nl-BE" sz="1800" dirty="0" err="1">
                <a:solidFill>
                  <a:schemeClr val="bg1"/>
                </a:solidFill>
                <a:latin typeface="Calibri"/>
              </a:rPr>
              <a:t>notamment</a:t>
            </a:r>
            <a:r>
              <a:rPr lang="nl-BE" sz="1800" dirty="0">
                <a:solidFill>
                  <a:schemeClr val="bg1"/>
                </a:solidFill>
                <a:latin typeface="Calibri"/>
              </a:rPr>
              <a:t> : </a:t>
            </a:r>
          </a:p>
          <a:p>
            <a:pPr lvl="0" fontAlgn="auto">
              <a:spcBef>
                <a:spcPts val="0"/>
              </a:spcBef>
              <a:spcAft>
                <a:spcPts val="0"/>
              </a:spcAft>
            </a:pPr>
            <a:endParaRPr lang="nl-BE" sz="1800" dirty="0">
              <a:solidFill>
                <a:schemeClr val="bg1"/>
              </a:solidFill>
              <a:latin typeface="Calibri"/>
            </a:endParaRPr>
          </a:p>
          <a:p>
            <a:pPr marL="742950" lvl="1" indent="-285750" fontAlgn="auto">
              <a:spcBef>
                <a:spcPts val="0"/>
              </a:spcBef>
              <a:spcAft>
                <a:spcPts val="0"/>
              </a:spcAft>
              <a:buFont typeface="Arial" panose="020B0604020202020204" pitchFamily="34" charset="0"/>
              <a:buChar char="•"/>
            </a:pPr>
            <a:r>
              <a:rPr lang="nl-BE" sz="1800" dirty="0" err="1">
                <a:solidFill>
                  <a:schemeClr val="bg1"/>
                </a:solidFill>
                <a:latin typeface="Calibri"/>
              </a:rPr>
              <a:t>Avoir</a:t>
            </a:r>
            <a:r>
              <a:rPr lang="nl-BE" sz="1800" dirty="0">
                <a:solidFill>
                  <a:schemeClr val="bg1"/>
                </a:solidFill>
                <a:latin typeface="Calibri"/>
              </a:rPr>
              <a:t> </a:t>
            </a:r>
            <a:r>
              <a:rPr lang="nl-BE" sz="1800" dirty="0" err="1">
                <a:solidFill>
                  <a:schemeClr val="bg1"/>
                </a:solidFill>
                <a:latin typeface="Calibri"/>
              </a:rPr>
              <a:t>une</a:t>
            </a:r>
            <a:r>
              <a:rPr lang="nl-BE" sz="1800" dirty="0">
                <a:solidFill>
                  <a:schemeClr val="bg1"/>
                </a:solidFill>
                <a:latin typeface="Calibri"/>
              </a:rPr>
              <a:t> vue globale de la carrière prise en </a:t>
            </a:r>
            <a:r>
              <a:rPr lang="nl-BE" sz="1800" dirty="0" err="1">
                <a:solidFill>
                  <a:schemeClr val="bg1"/>
                </a:solidFill>
                <a:latin typeface="Calibri"/>
              </a:rPr>
              <a:t>compte</a:t>
            </a:r>
            <a:r>
              <a:rPr lang="nl-BE" sz="1800" dirty="0">
                <a:solidFill>
                  <a:schemeClr val="bg1"/>
                </a:solidFill>
                <a:latin typeface="Calibri"/>
              </a:rPr>
              <a:t> pour </a:t>
            </a:r>
            <a:r>
              <a:rPr lang="nl-BE" sz="1800" dirty="0" err="1">
                <a:solidFill>
                  <a:schemeClr val="bg1"/>
                </a:solidFill>
                <a:latin typeface="Calibri"/>
              </a:rPr>
              <a:t>le</a:t>
            </a:r>
            <a:r>
              <a:rPr lang="nl-BE" sz="1800" dirty="0">
                <a:solidFill>
                  <a:schemeClr val="bg1"/>
                </a:solidFill>
                <a:latin typeface="Calibri"/>
              </a:rPr>
              <a:t> </a:t>
            </a:r>
            <a:r>
              <a:rPr lang="nl-BE" sz="1800" dirty="0" err="1">
                <a:solidFill>
                  <a:schemeClr val="bg1"/>
                </a:solidFill>
                <a:latin typeface="Calibri"/>
              </a:rPr>
              <a:t>calcul</a:t>
            </a:r>
            <a:r>
              <a:rPr lang="nl-BE" sz="1800" dirty="0">
                <a:solidFill>
                  <a:schemeClr val="bg1"/>
                </a:solidFill>
                <a:latin typeface="Calibri"/>
              </a:rPr>
              <a:t> de la pension, </a:t>
            </a:r>
            <a:r>
              <a:rPr lang="nl-BE" sz="1800" dirty="0" err="1">
                <a:solidFill>
                  <a:schemeClr val="bg1"/>
                </a:solidFill>
                <a:latin typeface="Calibri"/>
              </a:rPr>
              <a:t>tous</a:t>
            </a:r>
            <a:r>
              <a:rPr lang="nl-BE" sz="1800" dirty="0">
                <a:solidFill>
                  <a:schemeClr val="bg1"/>
                </a:solidFill>
                <a:latin typeface="Calibri"/>
              </a:rPr>
              <a:t> régimes </a:t>
            </a:r>
            <a:r>
              <a:rPr lang="nl-BE" sz="1800" dirty="0" err="1">
                <a:solidFill>
                  <a:schemeClr val="bg1"/>
                </a:solidFill>
                <a:latin typeface="Calibri"/>
              </a:rPr>
              <a:t>confondus</a:t>
            </a:r>
            <a:endParaRPr lang="nl-BE" sz="1800" dirty="0">
              <a:solidFill>
                <a:schemeClr val="bg1"/>
              </a:solidFill>
              <a:latin typeface="Calibri"/>
            </a:endParaRPr>
          </a:p>
          <a:p>
            <a:pPr marL="742950" lvl="1" indent="-285750" fontAlgn="auto">
              <a:spcBef>
                <a:spcPts val="0"/>
              </a:spcBef>
              <a:spcAft>
                <a:spcPts val="0"/>
              </a:spcAft>
              <a:buFont typeface="Arial" panose="020B0604020202020204" pitchFamily="34" charset="0"/>
              <a:buChar char="•"/>
            </a:pPr>
            <a:endParaRPr lang="nl-BE" sz="1800" dirty="0">
              <a:solidFill>
                <a:schemeClr val="bg1"/>
              </a:solidFill>
              <a:latin typeface="Calibri"/>
            </a:endParaRPr>
          </a:p>
          <a:p>
            <a:pPr marL="742950" lvl="1" indent="-285750" fontAlgn="auto">
              <a:spcBef>
                <a:spcPts val="0"/>
              </a:spcBef>
              <a:spcAft>
                <a:spcPts val="0"/>
              </a:spcAft>
              <a:buFont typeface="Arial" panose="020B0604020202020204" pitchFamily="34" charset="0"/>
              <a:buChar char="•"/>
            </a:pPr>
            <a:r>
              <a:rPr lang="nl-BE" sz="1800" dirty="0" err="1">
                <a:solidFill>
                  <a:schemeClr val="bg1"/>
                </a:solidFill>
                <a:latin typeface="Calibri"/>
              </a:rPr>
              <a:t>Pouvoir</a:t>
            </a:r>
            <a:r>
              <a:rPr lang="nl-BE" sz="1800" dirty="0">
                <a:solidFill>
                  <a:schemeClr val="bg1"/>
                </a:solidFill>
                <a:latin typeface="Calibri"/>
              </a:rPr>
              <a:t> </a:t>
            </a:r>
            <a:r>
              <a:rPr lang="nl-BE" sz="1800" dirty="0" err="1">
                <a:solidFill>
                  <a:schemeClr val="bg1"/>
                </a:solidFill>
                <a:latin typeface="Calibri"/>
              </a:rPr>
              <a:t>déterminer</a:t>
            </a:r>
            <a:r>
              <a:rPr lang="nl-BE" sz="1800" dirty="0">
                <a:solidFill>
                  <a:schemeClr val="bg1"/>
                </a:solidFill>
                <a:latin typeface="Calibri"/>
              </a:rPr>
              <a:t> la date de prise de cours le plus </a:t>
            </a:r>
            <a:r>
              <a:rPr lang="nl-BE" sz="1800" dirty="0" err="1">
                <a:solidFill>
                  <a:schemeClr val="bg1"/>
                </a:solidFill>
                <a:latin typeface="Calibri"/>
              </a:rPr>
              <a:t>tôt</a:t>
            </a:r>
            <a:r>
              <a:rPr lang="nl-BE" sz="1800" dirty="0">
                <a:solidFill>
                  <a:schemeClr val="bg1"/>
                </a:solidFill>
                <a:latin typeface="Calibri"/>
              </a:rPr>
              <a:t> </a:t>
            </a:r>
            <a:r>
              <a:rPr lang="nl-BE" sz="1800" dirty="0" err="1">
                <a:solidFill>
                  <a:schemeClr val="bg1"/>
                </a:solidFill>
                <a:latin typeface="Calibri"/>
              </a:rPr>
              <a:t>possible</a:t>
            </a:r>
            <a:r>
              <a:rPr lang="nl-BE" sz="1800" dirty="0">
                <a:solidFill>
                  <a:schemeClr val="bg1"/>
                </a:solidFill>
                <a:latin typeface="Calibri"/>
              </a:rPr>
              <a:t> de sa pension de retraite, </a:t>
            </a:r>
            <a:r>
              <a:rPr lang="nl-BE" sz="1800" dirty="0" err="1">
                <a:solidFill>
                  <a:schemeClr val="bg1"/>
                </a:solidFill>
                <a:latin typeface="Calibri"/>
              </a:rPr>
              <a:t>ainsi</a:t>
            </a:r>
            <a:r>
              <a:rPr lang="nl-BE" sz="1800" dirty="0">
                <a:solidFill>
                  <a:schemeClr val="bg1"/>
                </a:solidFill>
                <a:latin typeface="Calibri"/>
              </a:rPr>
              <a:t> </a:t>
            </a:r>
            <a:r>
              <a:rPr lang="nl-BE" sz="1800" dirty="0" err="1">
                <a:solidFill>
                  <a:schemeClr val="bg1"/>
                </a:solidFill>
                <a:latin typeface="Calibri"/>
              </a:rPr>
              <a:t>qu’une</a:t>
            </a:r>
            <a:r>
              <a:rPr lang="nl-BE" sz="1800" dirty="0">
                <a:solidFill>
                  <a:schemeClr val="bg1"/>
                </a:solidFill>
                <a:latin typeface="Calibri"/>
              </a:rPr>
              <a:t> </a:t>
            </a:r>
            <a:r>
              <a:rPr lang="nl-BE" sz="1800" dirty="0" err="1">
                <a:solidFill>
                  <a:schemeClr val="bg1"/>
                </a:solidFill>
                <a:latin typeface="Calibri"/>
              </a:rPr>
              <a:t>estimation</a:t>
            </a:r>
            <a:r>
              <a:rPr lang="nl-BE" sz="1800" dirty="0">
                <a:solidFill>
                  <a:schemeClr val="bg1"/>
                </a:solidFill>
                <a:latin typeface="Calibri"/>
              </a:rPr>
              <a:t> du </a:t>
            </a:r>
            <a:r>
              <a:rPr lang="nl-BE" sz="1800" dirty="0" err="1">
                <a:solidFill>
                  <a:schemeClr val="bg1"/>
                </a:solidFill>
                <a:latin typeface="Calibri"/>
              </a:rPr>
              <a:t>montant</a:t>
            </a:r>
            <a:r>
              <a:rPr lang="nl-BE" sz="1800" dirty="0">
                <a:solidFill>
                  <a:schemeClr val="bg1"/>
                </a:solidFill>
                <a:latin typeface="Calibri"/>
              </a:rPr>
              <a:t> de pension</a:t>
            </a:r>
          </a:p>
          <a:p>
            <a:pPr marL="742950" lvl="1" indent="-285750" fontAlgn="auto">
              <a:spcBef>
                <a:spcPts val="0"/>
              </a:spcBef>
              <a:spcAft>
                <a:spcPts val="0"/>
              </a:spcAft>
              <a:buFont typeface="Arial" panose="020B0604020202020204" pitchFamily="34" charset="0"/>
              <a:buChar char="•"/>
            </a:pPr>
            <a:endParaRPr lang="nl-BE" sz="1800" dirty="0">
              <a:solidFill>
                <a:schemeClr val="bg1"/>
              </a:solidFill>
              <a:latin typeface="Calibri"/>
            </a:endParaRPr>
          </a:p>
          <a:p>
            <a:pPr marL="742950" lvl="1" indent="-285750" fontAlgn="auto">
              <a:spcBef>
                <a:spcPts val="0"/>
              </a:spcBef>
              <a:spcAft>
                <a:spcPts val="0"/>
              </a:spcAft>
              <a:buFont typeface="Arial" panose="020B0604020202020204" pitchFamily="34" charset="0"/>
              <a:buChar char="•"/>
            </a:pPr>
            <a:r>
              <a:rPr lang="nl-BE" sz="1800" dirty="0" err="1">
                <a:solidFill>
                  <a:schemeClr val="bg1"/>
                </a:solidFill>
                <a:latin typeface="Calibri"/>
              </a:rPr>
              <a:t>Nécessite</a:t>
            </a:r>
            <a:r>
              <a:rPr lang="nl-BE" sz="1800" dirty="0">
                <a:solidFill>
                  <a:schemeClr val="bg1"/>
                </a:solidFill>
                <a:latin typeface="Calibri"/>
              </a:rPr>
              <a:t> </a:t>
            </a:r>
            <a:r>
              <a:rPr lang="nl-BE" sz="1800" dirty="0" err="1">
                <a:solidFill>
                  <a:schemeClr val="bg1"/>
                </a:solidFill>
                <a:latin typeface="Calibri"/>
              </a:rPr>
              <a:t>l’utilisation</a:t>
            </a:r>
            <a:r>
              <a:rPr lang="nl-BE" sz="1800" dirty="0">
                <a:solidFill>
                  <a:schemeClr val="bg1"/>
                </a:solidFill>
                <a:latin typeface="Calibri"/>
              </a:rPr>
              <a:t> de la carte </a:t>
            </a:r>
            <a:r>
              <a:rPr lang="nl-BE" sz="1800" dirty="0" err="1">
                <a:solidFill>
                  <a:schemeClr val="bg1"/>
                </a:solidFill>
                <a:latin typeface="Calibri"/>
              </a:rPr>
              <a:t>d’identité</a:t>
            </a:r>
            <a:r>
              <a:rPr lang="nl-BE" sz="1800" dirty="0">
                <a:solidFill>
                  <a:schemeClr val="bg1"/>
                </a:solidFill>
                <a:latin typeface="Calibri"/>
              </a:rPr>
              <a:t> </a:t>
            </a:r>
            <a:r>
              <a:rPr lang="nl-BE" sz="1800" dirty="0" err="1">
                <a:solidFill>
                  <a:schemeClr val="bg1"/>
                </a:solidFill>
                <a:latin typeface="Calibri"/>
              </a:rPr>
              <a:t>électronique</a:t>
            </a:r>
            <a:r>
              <a:rPr lang="nl-BE" sz="1800" dirty="0">
                <a:solidFill>
                  <a:schemeClr val="bg1"/>
                </a:solidFill>
                <a:latin typeface="Calibri"/>
              </a:rPr>
              <a:t> + </a:t>
            </a:r>
            <a:r>
              <a:rPr lang="nl-BE" sz="1800" dirty="0" err="1">
                <a:solidFill>
                  <a:schemeClr val="bg1"/>
                </a:solidFill>
                <a:latin typeface="Calibri"/>
              </a:rPr>
              <a:t>lecteur</a:t>
            </a:r>
            <a:r>
              <a:rPr lang="nl-BE" sz="1800" dirty="0">
                <a:solidFill>
                  <a:schemeClr val="bg1"/>
                </a:solidFill>
                <a:latin typeface="Calibri"/>
              </a:rPr>
              <a:t> de carte </a:t>
            </a:r>
            <a:r>
              <a:rPr lang="nl-BE" sz="1800" dirty="0" err="1">
                <a:solidFill>
                  <a:schemeClr val="bg1"/>
                </a:solidFill>
                <a:latin typeface="Calibri"/>
              </a:rPr>
              <a:t>ou</a:t>
            </a:r>
            <a:r>
              <a:rPr lang="nl-BE" sz="1800" dirty="0">
                <a:solidFill>
                  <a:schemeClr val="bg1"/>
                </a:solidFill>
                <a:latin typeface="Calibri"/>
              </a:rPr>
              <a:t> </a:t>
            </a:r>
            <a:r>
              <a:rPr lang="nl-BE" sz="1800" dirty="0" err="1">
                <a:solidFill>
                  <a:schemeClr val="bg1"/>
                </a:solidFill>
                <a:latin typeface="Calibri"/>
              </a:rPr>
              <a:t>Itsme</a:t>
            </a:r>
            <a:endParaRPr lang="nl-BE" sz="1800" dirty="0">
              <a:solidFill>
                <a:schemeClr val="bg1"/>
              </a:solidFill>
              <a:latin typeface="Calibri"/>
            </a:endParaRPr>
          </a:p>
          <a:p>
            <a:pPr lvl="1" fontAlgn="auto">
              <a:spcBef>
                <a:spcPts val="0"/>
              </a:spcBef>
              <a:spcAft>
                <a:spcPts val="0"/>
              </a:spcAft>
            </a:pPr>
            <a:endParaRPr lang="fr-FR" sz="1800" dirty="0">
              <a:solidFill>
                <a:schemeClr val="bg1"/>
              </a:solidFill>
              <a:latin typeface="Calibri"/>
            </a:endParaRPr>
          </a:p>
          <a:p>
            <a:pPr lvl="0" fontAlgn="auto">
              <a:spcBef>
                <a:spcPts val="0"/>
              </a:spcBef>
              <a:spcAft>
                <a:spcPts val="0"/>
              </a:spcAft>
            </a:pPr>
            <a:endParaRPr lang="fr-FR" sz="1800" dirty="0">
              <a:solidFill>
                <a:schemeClr val="bg1"/>
              </a:solidFill>
              <a:latin typeface="Calibri"/>
            </a:endParaRPr>
          </a:p>
          <a:p>
            <a:pPr lvl="0" fontAlgn="auto">
              <a:spcBef>
                <a:spcPts val="0"/>
              </a:spcBef>
              <a:spcAft>
                <a:spcPts val="0"/>
              </a:spcAft>
            </a:pPr>
            <a:endParaRPr lang="fr-FR" sz="1800" dirty="0">
              <a:solidFill>
                <a:schemeClr val="bg1"/>
              </a:solidFill>
              <a:latin typeface="Calibri"/>
            </a:endParaRPr>
          </a:p>
        </p:txBody>
      </p:sp>
    </p:spTree>
    <p:extLst>
      <p:ext uri="{BB962C8B-B14F-4D97-AF65-F5344CB8AC3E}">
        <p14:creationId xmlns:p14="http://schemas.microsoft.com/office/powerpoint/2010/main" val="368037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La pension de retraite du </a:t>
            </a:r>
            <a:r>
              <a:rPr lang="nl-BE" altLang="fr-FR" dirty="0" err="1"/>
              <a:t>travailleur</a:t>
            </a:r>
            <a:r>
              <a:rPr lang="nl-BE" altLang="fr-FR" dirty="0"/>
              <a:t> </a:t>
            </a:r>
            <a:r>
              <a:rPr lang="nl-BE" altLang="fr-FR" dirty="0" err="1"/>
              <a:t>indépendant</a:t>
            </a:r>
            <a:br>
              <a:rPr lang="nl-BE" altLang="fr-FR" dirty="0"/>
            </a:br>
            <a:r>
              <a:rPr lang="fr-FR" altLang="fr-FR" dirty="0">
                <a:solidFill>
                  <a:schemeClr val="tx2"/>
                </a:solidFill>
              </a:rPr>
              <a:t>Avoir un dossier à l’instruction à l’INASTI </a:t>
            </a:r>
            <a:endParaRPr lang="nl-NL" altLang="fr-FR" dirty="0">
              <a:solidFill>
                <a:schemeClr val="tx2"/>
              </a:solidFill>
            </a:endParaRPr>
          </a:p>
        </p:txBody>
      </p:sp>
      <p:sp>
        <p:nvSpPr>
          <p:cNvPr id="3" name="Content Placeholder 2"/>
          <p:cNvSpPr>
            <a:spLocks noGrp="1"/>
          </p:cNvSpPr>
          <p:nvPr>
            <p:ph idx="1"/>
          </p:nvPr>
        </p:nvSpPr>
        <p:spPr>
          <a:xfrm>
            <a:off x="1101725" y="1731963"/>
            <a:ext cx="7643813" cy="4525962"/>
          </a:xfrm>
        </p:spPr>
        <p:txBody>
          <a:bodyPr rtlCol="0">
            <a:normAutofit fontScale="92500" lnSpcReduction="10000"/>
          </a:bodyPr>
          <a:lstStyle/>
          <a:p>
            <a:pPr marL="0" indent="0" algn="just" eaLnBrk="1" fontAlgn="auto" hangingPunct="1">
              <a:buFont typeface="Arial" charset="0"/>
              <a:buNone/>
              <a:defRPr/>
            </a:pPr>
            <a:r>
              <a:rPr lang="nl-BE" dirty="0"/>
              <a:t>2 </a:t>
            </a:r>
            <a:r>
              <a:rPr lang="nl-BE" dirty="0" err="1"/>
              <a:t>moyens</a:t>
            </a:r>
            <a:r>
              <a:rPr lang="nl-BE" dirty="0"/>
              <a:t> de </a:t>
            </a:r>
            <a:r>
              <a:rPr lang="nl-BE" dirty="0" err="1"/>
              <a:t>mettre</a:t>
            </a:r>
            <a:r>
              <a:rPr lang="nl-BE" dirty="0"/>
              <a:t> </a:t>
            </a:r>
            <a:r>
              <a:rPr lang="nl-BE" dirty="0" err="1"/>
              <a:t>un</a:t>
            </a:r>
            <a:r>
              <a:rPr lang="nl-BE" dirty="0"/>
              <a:t> dossier à </a:t>
            </a:r>
            <a:r>
              <a:rPr lang="nl-BE" dirty="0" err="1"/>
              <a:t>l’instruction</a:t>
            </a:r>
            <a:r>
              <a:rPr lang="nl-BE" dirty="0"/>
              <a:t> : </a:t>
            </a:r>
          </a:p>
          <a:p>
            <a:pPr marL="0" indent="0" algn="just" eaLnBrk="1" fontAlgn="auto" hangingPunct="1">
              <a:buFont typeface="Arial" charset="0"/>
              <a:buNone/>
              <a:defRPr/>
            </a:pPr>
            <a:endParaRPr lang="nl-BE" dirty="0"/>
          </a:p>
          <a:p>
            <a:pPr algn="just" eaLnBrk="1" fontAlgn="auto" hangingPunct="1">
              <a:defRPr/>
            </a:pPr>
            <a:r>
              <a:rPr lang="nl-BE" dirty="0"/>
              <a:t>Examen </a:t>
            </a:r>
            <a:r>
              <a:rPr lang="nl-BE" dirty="0" err="1"/>
              <a:t>d’office</a:t>
            </a:r>
            <a:r>
              <a:rPr lang="nl-BE" dirty="0"/>
              <a:t> (pas de démarche de </a:t>
            </a:r>
            <a:r>
              <a:rPr lang="nl-BE" dirty="0" err="1"/>
              <a:t>l’assuré</a:t>
            </a:r>
            <a:r>
              <a:rPr lang="nl-BE" dirty="0"/>
              <a:t> </a:t>
            </a:r>
            <a:r>
              <a:rPr lang="nl-BE" dirty="0" err="1"/>
              <a:t>social</a:t>
            </a:r>
            <a:r>
              <a:rPr lang="nl-BE" dirty="0"/>
              <a:t>) à </a:t>
            </a:r>
            <a:r>
              <a:rPr lang="nl-BE" dirty="0" err="1"/>
              <a:t>l’âge</a:t>
            </a:r>
            <a:r>
              <a:rPr lang="nl-BE" dirty="0"/>
              <a:t> </a:t>
            </a:r>
            <a:r>
              <a:rPr lang="nl-BE" dirty="0" err="1"/>
              <a:t>légal</a:t>
            </a:r>
            <a:r>
              <a:rPr lang="nl-BE" dirty="0"/>
              <a:t> de la pension (65 </a:t>
            </a:r>
            <a:r>
              <a:rPr lang="nl-BE" dirty="0" err="1"/>
              <a:t>ans</a:t>
            </a:r>
            <a:r>
              <a:rPr lang="nl-BE" dirty="0"/>
              <a:t>)</a:t>
            </a:r>
          </a:p>
          <a:p>
            <a:pPr algn="just" eaLnBrk="1" fontAlgn="auto" hangingPunct="1">
              <a:defRPr/>
            </a:pPr>
            <a:endParaRPr lang="nl-BE" dirty="0"/>
          </a:p>
          <a:p>
            <a:pPr algn="just" eaLnBrk="1" fontAlgn="auto" hangingPunct="1">
              <a:defRPr/>
            </a:pPr>
            <a:r>
              <a:rPr lang="nl-BE" dirty="0" err="1"/>
              <a:t>Demande</a:t>
            </a:r>
            <a:r>
              <a:rPr lang="nl-BE" dirty="0"/>
              <a:t> de pensions (pour pensions </a:t>
            </a:r>
            <a:r>
              <a:rPr lang="nl-BE" dirty="0" err="1"/>
              <a:t>anticipées</a:t>
            </a:r>
            <a:r>
              <a:rPr lang="nl-BE" dirty="0"/>
              <a:t>)</a:t>
            </a:r>
            <a:endParaRPr lang="fr-FR" dirty="0"/>
          </a:p>
          <a:p>
            <a:pPr lvl="1" algn="just" eaLnBrk="1" fontAlgn="auto" hangingPunct="1">
              <a:buFont typeface="Arial" panose="020B0604020202020204" pitchFamily="34" charset="0"/>
              <a:buChar char="•"/>
              <a:defRPr/>
            </a:pPr>
            <a:r>
              <a:rPr lang="nl-BE" dirty="0"/>
              <a:t>Pas plus </a:t>
            </a:r>
            <a:r>
              <a:rPr lang="nl-BE" dirty="0" err="1"/>
              <a:t>d’un</a:t>
            </a:r>
            <a:r>
              <a:rPr lang="nl-BE" dirty="0"/>
              <a:t> </a:t>
            </a:r>
            <a:r>
              <a:rPr lang="nl-BE" dirty="0" err="1"/>
              <a:t>an</a:t>
            </a:r>
            <a:r>
              <a:rPr lang="nl-BE" dirty="0"/>
              <a:t> à </a:t>
            </a:r>
            <a:r>
              <a:rPr lang="nl-BE" dirty="0" err="1"/>
              <a:t>l’avance</a:t>
            </a:r>
            <a:endParaRPr lang="nl-BE" dirty="0"/>
          </a:p>
          <a:p>
            <a:pPr lvl="1" algn="just" eaLnBrk="1" fontAlgn="auto" hangingPunct="1">
              <a:buFont typeface="Arial" panose="020B0604020202020204" pitchFamily="34" charset="0"/>
              <a:buChar char="•"/>
              <a:defRPr/>
            </a:pPr>
            <a:r>
              <a:rPr lang="nl-BE" dirty="0"/>
              <a:t>A la date </a:t>
            </a:r>
            <a:r>
              <a:rPr lang="nl-BE" dirty="0" err="1"/>
              <a:t>choisie</a:t>
            </a:r>
            <a:r>
              <a:rPr lang="nl-BE" dirty="0"/>
              <a:t> mais au plus </a:t>
            </a:r>
            <a:r>
              <a:rPr lang="nl-BE" dirty="0" err="1"/>
              <a:t>tôt</a:t>
            </a:r>
            <a:r>
              <a:rPr lang="nl-BE" dirty="0"/>
              <a:t> </a:t>
            </a:r>
            <a:r>
              <a:rPr lang="nl-BE" dirty="0" err="1"/>
              <a:t>le</a:t>
            </a:r>
            <a:r>
              <a:rPr lang="nl-BE" dirty="0"/>
              <a:t> premier jour du </a:t>
            </a:r>
            <a:r>
              <a:rPr lang="nl-BE" dirty="0" err="1"/>
              <a:t>mois</a:t>
            </a:r>
            <a:r>
              <a:rPr lang="nl-BE" dirty="0"/>
              <a:t> </a:t>
            </a:r>
            <a:r>
              <a:rPr lang="nl-BE" dirty="0" err="1"/>
              <a:t>qui</a:t>
            </a:r>
            <a:r>
              <a:rPr lang="nl-BE" dirty="0"/>
              <a:t> </a:t>
            </a:r>
            <a:r>
              <a:rPr lang="nl-BE" dirty="0" err="1"/>
              <a:t>suit</a:t>
            </a:r>
            <a:r>
              <a:rPr lang="nl-BE" dirty="0"/>
              <a:t> </a:t>
            </a:r>
            <a:r>
              <a:rPr lang="nl-BE" dirty="0" err="1"/>
              <a:t>l’introduction</a:t>
            </a:r>
            <a:r>
              <a:rPr lang="nl-BE" dirty="0"/>
              <a:t> de </a:t>
            </a:r>
            <a:r>
              <a:rPr lang="nl-BE" dirty="0" err="1"/>
              <a:t>demande</a:t>
            </a:r>
            <a:endParaRPr lang="fr-FR" dirty="0"/>
          </a:p>
          <a:p>
            <a:pPr lvl="1" algn="just" eaLnBrk="1" fontAlgn="auto" hangingPunct="1">
              <a:buFont typeface="Arial" panose="020B0604020202020204" pitchFamily="34" charset="0"/>
              <a:buChar char="•"/>
              <a:defRPr/>
            </a:pPr>
            <a:r>
              <a:rPr lang="fr-FR" dirty="0"/>
              <a:t>Demande introduite soit auprès de l'administration communale du lieu de résidence principale, soit à l'INASTI (bureau de Bruxelles, bureaux régionaux, point-pensions), soit par internet sur le site:    www.demandepension.be</a:t>
            </a:r>
          </a:p>
          <a:p>
            <a:pPr algn="just" eaLnBrk="1" fontAlgn="auto" hangingPunct="1">
              <a:buFont typeface="Arial" panose="020B0604020202020204" pitchFamily="34" charset="0"/>
              <a:buChar char="•"/>
              <a:defRPr/>
            </a:pPr>
            <a:endParaRPr lang="fr-FR" dirty="0"/>
          </a:p>
          <a:p>
            <a:pPr algn="just" eaLnBrk="1" fontAlgn="auto" hangingPunct="1">
              <a:buFont typeface="Arial" panose="020B0604020202020204" pitchFamily="34" charset="0"/>
              <a:buChar char="•"/>
              <a:defRPr/>
            </a:pPr>
            <a:endParaRPr lang="fr-FR" dirty="0"/>
          </a:p>
          <a:p>
            <a:pPr algn="just" eaLnBrk="1" fontAlgn="auto" hangingPunct="1">
              <a:buFont typeface="Arial" panose="020B0604020202020204" pitchFamily="34" charset="0"/>
              <a:buChar char="•"/>
              <a:defRPr/>
            </a:pPr>
            <a:endParaRPr lang="fr-FR" dirty="0"/>
          </a:p>
          <a:p>
            <a:pPr marL="0" indent="0" eaLnBrk="1" fontAlgn="auto" hangingPunct="1">
              <a:buNone/>
              <a:defRPr/>
            </a:pPr>
            <a:endParaRPr lang="fr-FR" dirty="0"/>
          </a:p>
          <a:p>
            <a:pPr eaLnBrk="1" fontAlgn="auto" hangingPunct="1">
              <a:buFont typeface="Arial" panose="020B0604020202020204" pitchFamily="34" charset="0"/>
              <a:buChar char="•"/>
              <a:defRPr/>
            </a:pPr>
            <a:endParaRPr lang="fr-FR" dirty="0"/>
          </a:p>
        </p:txBody>
      </p:sp>
      <p:sp>
        <p:nvSpPr>
          <p:cNvPr id="3686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368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EDAE008-FF03-4993-9F89-F8B074D6AAB8}" type="slidenum">
              <a:rPr lang="nl-BE" altLang="fr-FR" smtClean="0">
                <a:solidFill>
                  <a:srgbClr val="000000"/>
                </a:solidFill>
              </a:rPr>
              <a:pPr/>
              <a:t>11</a:t>
            </a:fld>
            <a:endParaRPr lang="nl-BE" altLang="fr-FR">
              <a:solidFill>
                <a:srgbClr val="000000"/>
              </a:solidFill>
            </a:endParaRPr>
          </a:p>
        </p:txBody>
      </p:sp>
    </p:spTree>
    <p:extLst>
      <p:ext uri="{BB962C8B-B14F-4D97-AF65-F5344CB8AC3E}">
        <p14:creationId xmlns:p14="http://schemas.microsoft.com/office/powerpoint/2010/main" val="3406913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La pension de retraite du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Prouver</a:t>
            </a:r>
            <a:r>
              <a:rPr lang="nl-BE" altLang="fr-FR" dirty="0">
                <a:solidFill>
                  <a:schemeClr val="tx2"/>
                </a:solidFill>
              </a:rPr>
              <a:t> </a:t>
            </a:r>
            <a:r>
              <a:rPr lang="nl-BE" altLang="fr-FR" dirty="0" err="1">
                <a:solidFill>
                  <a:schemeClr val="tx2"/>
                </a:solidFill>
              </a:rPr>
              <a:t>une</a:t>
            </a:r>
            <a:r>
              <a:rPr lang="nl-BE" altLang="fr-FR" dirty="0">
                <a:solidFill>
                  <a:schemeClr val="tx2"/>
                </a:solidFill>
              </a:rPr>
              <a:t> carrière</a:t>
            </a:r>
            <a:endParaRPr lang="nl-NL" altLang="fr-FR" dirty="0">
              <a:solidFill>
                <a:schemeClr val="tx2"/>
              </a:solidFill>
            </a:endParaRPr>
          </a:p>
        </p:txBody>
      </p:sp>
      <p:sp>
        <p:nvSpPr>
          <p:cNvPr id="38915" name="Content Placeholder 2"/>
          <p:cNvSpPr>
            <a:spLocks noGrp="1"/>
          </p:cNvSpPr>
          <p:nvPr>
            <p:ph idx="1"/>
          </p:nvPr>
        </p:nvSpPr>
        <p:spPr>
          <a:xfrm>
            <a:off x="1101725" y="1565275"/>
            <a:ext cx="7643813" cy="4525963"/>
          </a:xfrm>
        </p:spPr>
        <p:txBody>
          <a:bodyPr>
            <a:normAutofit fontScale="92500" lnSpcReduction="10000"/>
          </a:bodyPr>
          <a:lstStyle/>
          <a:p>
            <a:pPr algn="just" eaLnBrk="1" hangingPunct="1">
              <a:spcBef>
                <a:spcPct val="0"/>
              </a:spcBef>
              <a:defRPr/>
            </a:pPr>
            <a:r>
              <a:rPr lang="fr-BE" altLang="fr-FR" dirty="0"/>
              <a:t>Périodes d’activité professionnelle</a:t>
            </a:r>
          </a:p>
          <a:p>
            <a:pPr lvl="1" algn="just" eaLnBrk="1" hangingPunct="1">
              <a:defRPr/>
            </a:pPr>
            <a:r>
              <a:rPr lang="fr-BE" altLang="fr-FR" dirty="0"/>
              <a:t>Preuve par le paiement de cotisations sociales ouvrant le droit à la pension auprès d’une caisse d’assurances sociales à partir de 1957</a:t>
            </a:r>
          </a:p>
          <a:p>
            <a:pPr lvl="1" algn="just" eaLnBrk="1" hangingPunct="1">
              <a:defRPr/>
            </a:pPr>
            <a:r>
              <a:rPr lang="fr-FR" altLang="fr-FR" dirty="0"/>
              <a:t>Seules les cotisations totalement payées peuvent ouvrir le droit à la pension.  </a:t>
            </a:r>
          </a:p>
          <a:p>
            <a:pPr lvl="1" algn="just" eaLnBrk="1" hangingPunct="1">
              <a:defRPr/>
            </a:pPr>
            <a:r>
              <a:rPr lang="fr-FR" altLang="fr-FR" dirty="0"/>
              <a:t>Ne sont pas pris en considération les trimestres pour lesquels le demandeur :</a:t>
            </a:r>
          </a:p>
          <a:p>
            <a:pPr marL="1574800" lvl="3" indent="-285750" algn="just" eaLnBrk="1" hangingPunct="1">
              <a:defRPr/>
            </a:pPr>
            <a:r>
              <a:rPr lang="fr-FR" altLang="fr-FR" dirty="0"/>
              <a:t>n’a pas payé la totalité des cotisations dues</a:t>
            </a:r>
          </a:p>
          <a:p>
            <a:pPr marL="1574800" lvl="3" indent="-285750" algn="just" eaLnBrk="1" hangingPunct="1">
              <a:defRPr/>
            </a:pPr>
            <a:r>
              <a:rPr lang="fr-FR" altLang="fr-FR" dirty="0"/>
              <a:t>a obtenu dispense des cotisations</a:t>
            </a:r>
          </a:p>
          <a:p>
            <a:pPr marL="1574800" lvl="3" indent="-285750" algn="just" eaLnBrk="1" hangingPunct="1">
              <a:defRPr/>
            </a:pPr>
            <a:r>
              <a:rPr lang="fr-FR" altLang="fr-FR" dirty="0"/>
              <a:t>a payé des cotisations réduites parce que l’activité était exercée à titre complémentaire </a:t>
            </a:r>
          </a:p>
          <a:p>
            <a:pPr marL="1574800" lvl="3" indent="-285750" algn="just" eaLnBrk="1" hangingPunct="1">
              <a:defRPr/>
            </a:pPr>
            <a:r>
              <a:rPr lang="fr-FR" altLang="fr-FR" dirty="0"/>
              <a:t>a payé des cotisations réduites parce que l’âge de la pension était atteint</a:t>
            </a:r>
          </a:p>
          <a:p>
            <a:pPr marL="1574800" lvl="3" indent="-285750" algn="just" eaLnBrk="1" hangingPunct="1">
              <a:defRPr/>
            </a:pPr>
            <a:r>
              <a:rPr lang="fr-FR" altLang="fr-FR" dirty="0"/>
              <a:t> n’a pas payé les cotisations et ne peux plus les payer parce qu’elles ont été déclarées prescrites</a:t>
            </a:r>
          </a:p>
          <a:p>
            <a:pPr marL="606425" lvl="1" indent="-342900" algn="just" eaLnBrk="1" hangingPunct="1">
              <a:buFont typeface="Arial" panose="020B0604020202020204" pitchFamily="34" charset="0"/>
              <a:buChar char="•"/>
              <a:defRPr/>
            </a:pPr>
            <a:r>
              <a:rPr lang="fr-BE" altLang="fr-FR" dirty="0"/>
              <a:t>Les périodes non valables sont renseignées sur la décision notifiée au pensionné</a:t>
            </a:r>
          </a:p>
          <a:p>
            <a:pPr lvl="1" algn="just" eaLnBrk="1" hangingPunct="1">
              <a:defRPr/>
            </a:pPr>
            <a:endParaRPr lang="fr-BE" altLang="fr-FR" dirty="0"/>
          </a:p>
        </p:txBody>
      </p:sp>
      <p:sp>
        <p:nvSpPr>
          <p:cNvPr id="399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39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399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0FCFBA8-2F2E-4E11-A5F0-7A15F1735FC5}" type="slidenum">
              <a:rPr lang="nl-BE" altLang="fr-FR" smtClean="0">
                <a:solidFill>
                  <a:srgbClr val="000000"/>
                </a:solidFill>
              </a:rPr>
              <a:pPr/>
              <a:t>12</a:t>
            </a:fld>
            <a:endParaRPr lang="nl-BE" altLang="fr-FR">
              <a:solidFill>
                <a:srgbClr val="000000"/>
              </a:solidFill>
            </a:endParaRPr>
          </a:p>
        </p:txBody>
      </p:sp>
    </p:spTree>
    <p:extLst>
      <p:ext uri="{BB962C8B-B14F-4D97-AF65-F5344CB8AC3E}">
        <p14:creationId xmlns:p14="http://schemas.microsoft.com/office/powerpoint/2010/main" val="381260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Pension de retraite de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Prouver</a:t>
            </a:r>
            <a:r>
              <a:rPr lang="nl-BE" altLang="fr-FR" dirty="0">
                <a:solidFill>
                  <a:schemeClr val="tx2"/>
                </a:solidFill>
              </a:rPr>
              <a:t> </a:t>
            </a:r>
            <a:r>
              <a:rPr lang="nl-BE" altLang="fr-FR" dirty="0" err="1">
                <a:solidFill>
                  <a:schemeClr val="tx2"/>
                </a:solidFill>
              </a:rPr>
              <a:t>une</a:t>
            </a:r>
            <a:r>
              <a:rPr lang="nl-BE" altLang="fr-FR" dirty="0">
                <a:solidFill>
                  <a:schemeClr val="tx2"/>
                </a:solidFill>
              </a:rPr>
              <a:t> carrière</a:t>
            </a:r>
            <a:endParaRPr lang="nl-NL" altLang="fr-FR" dirty="0">
              <a:solidFill>
                <a:schemeClr val="tx2"/>
              </a:solidFill>
            </a:endParaRPr>
          </a:p>
        </p:txBody>
      </p:sp>
      <p:sp>
        <p:nvSpPr>
          <p:cNvPr id="41987" name="Content Placeholder 2"/>
          <p:cNvSpPr>
            <a:spLocks noGrp="1"/>
          </p:cNvSpPr>
          <p:nvPr>
            <p:ph idx="1"/>
          </p:nvPr>
        </p:nvSpPr>
        <p:spPr>
          <a:xfrm>
            <a:off x="1101725" y="1731963"/>
            <a:ext cx="7643813" cy="4525962"/>
          </a:xfrm>
        </p:spPr>
        <p:txBody>
          <a:bodyPr/>
          <a:lstStyle/>
          <a:p>
            <a:pPr algn="just" eaLnBrk="1" hangingPunct="1">
              <a:spcBef>
                <a:spcPct val="0"/>
              </a:spcBef>
            </a:pPr>
            <a:r>
              <a:rPr lang="fr-BE" altLang="fr-FR" dirty="0"/>
              <a:t>Périodes assimilées à des périodes d’activité professionnelle:</a:t>
            </a:r>
          </a:p>
          <a:p>
            <a:pPr lvl="1" algn="just" eaLnBrk="1" hangingPunct="1"/>
            <a:r>
              <a:rPr lang="fr-FR" altLang="fr-FR" dirty="0"/>
              <a:t>les périodes d’études</a:t>
            </a:r>
          </a:p>
          <a:p>
            <a:pPr lvl="1" algn="just" eaLnBrk="1" hangingPunct="1"/>
            <a:r>
              <a:rPr lang="fr-FR" altLang="fr-FR" dirty="0"/>
              <a:t>les périodes de service militaire</a:t>
            </a:r>
          </a:p>
          <a:p>
            <a:pPr lvl="1" algn="just" eaLnBrk="1" hangingPunct="1"/>
            <a:r>
              <a:rPr lang="fr-FR" altLang="fr-FR" dirty="0"/>
              <a:t>les périodes de maladie ou d’invalidité</a:t>
            </a:r>
          </a:p>
          <a:p>
            <a:pPr lvl="1" algn="just" eaLnBrk="1" hangingPunct="1"/>
            <a:r>
              <a:rPr lang="fr-FR" altLang="fr-FR" dirty="0"/>
              <a:t>les périodes couvertes par le paiement volontaire de cotisations (assurance continuée)</a:t>
            </a:r>
          </a:p>
          <a:p>
            <a:pPr lvl="1" algn="just" eaLnBrk="1" hangingPunct="1"/>
            <a:r>
              <a:rPr lang="fr-FR" altLang="fr-FR" dirty="0"/>
              <a:t>les périodes de détention préventive</a:t>
            </a:r>
          </a:p>
          <a:p>
            <a:pPr lvl="1" algn="just" eaLnBrk="1" hangingPunct="1"/>
            <a:r>
              <a:rPr lang="fr-BE" altLang="fr-FR" dirty="0"/>
              <a:t>les périodes pour aider un proche</a:t>
            </a:r>
            <a:endParaRPr lang="fr-FR" altLang="fr-FR" dirty="0"/>
          </a:p>
          <a:p>
            <a:pPr lvl="1" algn="just" eaLnBrk="1" hangingPunct="1"/>
            <a:endParaRPr lang="fr-FR" altLang="fr-FR" dirty="0"/>
          </a:p>
          <a:p>
            <a:pPr lvl="1" algn="just" eaLnBrk="1" hangingPunct="1"/>
            <a:endParaRPr lang="fr-FR" altLang="fr-FR" dirty="0"/>
          </a:p>
        </p:txBody>
      </p:sp>
      <p:sp>
        <p:nvSpPr>
          <p:cNvPr id="419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419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419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2E13A31-3050-4795-83CA-F060D61D1DD1}" type="slidenum">
              <a:rPr lang="nl-BE" altLang="fr-FR" smtClean="0">
                <a:solidFill>
                  <a:srgbClr val="000000"/>
                </a:solidFill>
              </a:rPr>
              <a:pPr/>
              <a:t>13</a:t>
            </a:fld>
            <a:endParaRPr lang="nl-BE" altLang="fr-FR">
              <a:solidFill>
                <a:srgbClr val="000000"/>
              </a:solidFill>
            </a:endParaRPr>
          </a:p>
        </p:txBody>
      </p:sp>
    </p:spTree>
    <p:extLst>
      <p:ext uri="{BB962C8B-B14F-4D97-AF65-F5344CB8AC3E}">
        <p14:creationId xmlns:p14="http://schemas.microsoft.com/office/powerpoint/2010/main" val="333967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Pension de retraite du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Calcul</a:t>
            </a:r>
            <a:endParaRPr lang="nl-NL" altLang="fr-FR" dirty="0">
              <a:solidFill>
                <a:schemeClr val="tx2"/>
              </a:solidFill>
            </a:endParaRPr>
          </a:p>
        </p:txBody>
      </p:sp>
      <p:sp>
        <p:nvSpPr>
          <p:cNvPr id="3" name="Content Placeholder 2"/>
          <p:cNvSpPr>
            <a:spLocks noGrp="1"/>
          </p:cNvSpPr>
          <p:nvPr>
            <p:ph idx="1"/>
          </p:nvPr>
        </p:nvSpPr>
        <p:spPr>
          <a:xfrm>
            <a:off x="1101725" y="1731963"/>
            <a:ext cx="7643813" cy="4525962"/>
          </a:xfrm>
        </p:spPr>
        <p:txBody>
          <a:bodyPr rtlCol="0">
            <a:normAutofit/>
          </a:bodyPr>
          <a:lstStyle/>
          <a:p>
            <a:pPr algn="just" eaLnBrk="1" fontAlgn="auto" hangingPunct="1">
              <a:buFont typeface="Arial" panose="020B0604020202020204" pitchFamily="34" charset="0"/>
              <a:buChar char="•"/>
              <a:defRPr/>
            </a:pPr>
            <a:r>
              <a:rPr lang="fr-FR" dirty="0"/>
              <a:t>Pour le calcul de la pension, il est tenu compte :</a:t>
            </a:r>
          </a:p>
          <a:p>
            <a:pPr marL="0" indent="0" algn="just" eaLnBrk="1" fontAlgn="auto" hangingPunct="1">
              <a:buFont typeface="Arial" panose="020B0604020202020204" pitchFamily="34" charset="0"/>
              <a:buNone/>
              <a:defRPr/>
            </a:pPr>
            <a:endParaRPr lang="fr-FR" dirty="0"/>
          </a:p>
          <a:p>
            <a:pPr marL="576262" lvl="1" indent="-342900" algn="just" eaLnBrk="1" fontAlgn="auto" hangingPunct="1">
              <a:buFont typeface="Arial" panose="020B0604020202020204" pitchFamily="34" charset="0"/>
              <a:buChar char="•"/>
              <a:defRPr/>
            </a:pPr>
            <a:r>
              <a:rPr lang="fr-FR" dirty="0"/>
              <a:t>de la carrière de travailleur indépendant ou d'aidant (représentée par une fraction). Sont pris en considération les années et trimestres civils qui se situent avant le trimestre de la prise de cours de la pension. </a:t>
            </a:r>
          </a:p>
          <a:p>
            <a:pPr marL="233362" lvl="1" indent="0" algn="just" eaLnBrk="1" fontAlgn="auto" hangingPunct="1">
              <a:buFont typeface="Arial" panose="020B0604020202020204" pitchFamily="34" charset="0"/>
              <a:buNone/>
              <a:defRPr/>
            </a:pPr>
            <a:endParaRPr lang="fr-FR" dirty="0"/>
          </a:p>
          <a:p>
            <a:pPr marL="576262" lvl="1" indent="-342900" algn="just" eaLnBrk="1" fontAlgn="auto" hangingPunct="1">
              <a:buFont typeface="Arial" panose="020B0604020202020204" pitchFamily="34" charset="0"/>
              <a:buChar char="•"/>
              <a:defRPr/>
            </a:pPr>
            <a:r>
              <a:rPr lang="fr-FR" dirty="0"/>
              <a:t>des revenus professionnels qui ont servi de base au calcul des cotisations sociales</a:t>
            </a:r>
          </a:p>
          <a:p>
            <a:pPr marL="576262" lvl="1" indent="-342900" algn="just" eaLnBrk="1" fontAlgn="auto" hangingPunct="1">
              <a:buFont typeface="Arial" panose="020B0604020202020204" pitchFamily="34" charset="0"/>
              <a:buChar char="•"/>
              <a:defRPr/>
            </a:pPr>
            <a:endParaRPr lang="fr-BE" dirty="0"/>
          </a:p>
          <a:p>
            <a:pPr marL="576262" lvl="1" indent="-342900" algn="just" eaLnBrk="1" fontAlgn="auto" hangingPunct="1">
              <a:buFont typeface="Arial" panose="020B0604020202020204" pitchFamily="34" charset="0"/>
              <a:buChar char="•"/>
              <a:defRPr/>
            </a:pPr>
            <a:r>
              <a:rPr lang="fr-BE" dirty="0"/>
              <a:t>d’un taux (isolé ou ménage)</a:t>
            </a:r>
            <a:endParaRPr lang="fr-FR" dirty="0"/>
          </a:p>
          <a:p>
            <a:pPr eaLnBrk="1" fontAlgn="auto" hangingPunct="1">
              <a:buFont typeface="Arial" panose="020B0604020202020204" pitchFamily="34" charset="0"/>
              <a:buChar char="•"/>
              <a:defRPr/>
            </a:pPr>
            <a:endParaRPr lang="fr-FR" dirty="0"/>
          </a:p>
          <a:p>
            <a:pPr eaLnBrk="1" fontAlgn="auto" hangingPunct="1">
              <a:buFont typeface="Arial" panose="020B0604020202020204" pitchFamily="34" charset="0"/>
              <a:buChar char="•"/>
              <a:defRPr/>
            </a:pPr>
            <a:endParaRPr lang="nl-NL" dirty="0"/>
          </a:p>
        </p:txBody>
      </p:sp>
      <p:sp>
        <p:nvSpPr>
          <p:cNvPr id="430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430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430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A28FFE4-50EA-4B33-8AC4-CF6293DAD630}" type="slidenum">
              <a:rPr lang="nl-BE" altLang="fr-FR" smtClean="0">
                <a:solidFill>
                  <a:srgbClr val="000000"/>
                </a:solidFill>
              </a:rPr>
              <a:pPr/>
              <a:t>14</a:t>
            </a:fld>
            <a:endParaRPr lang="nl-BE" altLang="fr-FR">
              <a:solidFill>
                <a:srgbClr val="000000"/>
              </a:solidFill>
            </a:endParaRPr>
          </a:p>
        </p:txBody>
      </p:sp>
    </p:spTree>
    <p:extLst>
      <p:ext uri="{BB962C8B-B14F-4D97-AF65-F5344CB8AC3E}">
        <p14:creationId xmlns:p14="http://schemas.microsoft.com/office/powerpoint/2010/main" val="402396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Pension de retraite du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Calcul</a:t>
            </a:r>
            <a:endParaRPr lang="nl-NL" altLang="fr-FR" dirty="0">
              <a:solidFill>
                <a:schemeClr val="tx2"/>
              </a:solidFill>
            </a:endParaRPr>
          </a:p>
        </p:txBody>
      </p:sp>
      <p:sp>
        <p:nvSpPr>
          <p:cNvPr id="3" name="Content Placeholder 2"/>
          <p:cNvSpPr>
            <a:spLocks noGrp="1"/>
          </p:cNvSpPr>
          <p:nvPr>
            <p:ph idx="1"/>
          </p:nvPr>
        </p:nvSpPr>
        <p:spPr>
          <a:xfrm>
            <a:off x="1101725" y="1731963"/>
            <a:ext cx="7643813" cy="4525962"/>
          </a:xfrm>
        </p:spPr>
        <p:txBody>
          <a:bodyPr rtlCol="0">
            <a:normAutofit/>
          </a:bodyPr>
          <a:lstStyle/>
          <a:p>
            <a:pPr algn="just" eaLnBrk="1" fontAlgn="auto" hangingPunct="1">
              <a:buFont typeface="Arial" panose="020B0604020202020204" pitchFamily="34" charset="0"/>
              <a:buChar char="•"/>
              <a:defRPr/>
            </a:pPr>
            <a:r>
              <a:rPr lang="fr-FR" dirty="0"/>
              <a:t>Quelle fraction ? </a:t>
            </a:r>
          </a:p>
          <a:p>
            <a:pPr marL="0" indent="0" algn="just" eaLnBrk="1" fontAlgn="auto" hangingPunct="1">
              <a:buFont typeface="Arial" panose="020B0604020202020204" pitchFamily="34" charset="0"/>
              <a:buNone/>
              <a:defRPr/>
            </a:pPr>
            <a:endParaRPr lang="fr-FR" dirty="0"/>
          </a:p>
          <a:p>
            <a:pPr marL="576262" lvl="1" indent="-342900" algn="just" eaLnBrk="1" fontAlgn="auto" hangingPunct="1">
              <a:buFont typeface="Arial" panose="020B0604020202020204" pitchFamily="34" charset="0"/>
              <a:buChar char="•"/>
              <a:defRPr/>
            </a:pPr>
            <a:r>
              <a:rPr lang="fr-BE" dirty="0"/>
              <a:t>Exemple : carrière indépendante du 1</a:t>
            </a:r>
            <a:r>
              <a:rPr lang="fr-BE" baseline="30000" dirty="0"/>
              <a:t>er</a:t>
            </a:r>
            <a:r>
              <a:rPr lang="fr-BE" dirty="0"/>
              <a:t> octobre 1981 au 30 juin  1984, soit :</a:t>
            </a:r>
            <a:endParaRPr lang="fr-FR" dirty="0"/>
          </a:p>
          <a:p>
            <a:pPr lvl="2" algn="just" eaLnBrk="1" fontAlgn="auto" hangingPunct="1">
              <a:buFont typeface="Arial" panose="020B0604020202020204" pitchFamily="34" charset="0"/>
              <a:buChar char="•"/>
              <a:defRPr/>
            </a:pPr>
            <a:r>
              <a:rPr lang="nl-NL" dirty="0"/>
              <a:t>1 </a:t>
            </a:r>
            <a:r>
              <a:rPr lang="nl-NL" dirty="0" err="1"/>
              <a:t>trimestre</a:t>
            </a:r>
            <a:r>
              <a:rPr lang="nl-NL" dirty="0"/>
              <a:t> en 1981, soit 78 jours;</a:t>
            </a:r>
          </a:p>
          <a:p>
            <a:pPr lvl="2" algn="just" eaLnBrk="1" fontAlgn="auto" hangingPunct="1">
              <a:buFont typeface="Arial" panose="020B0604020202020204" pitchFamily="34" charset="0"/>
              <a:buChar char="•"/>
              <a:defRPr/>
            </a:pPr>
            <a:r>
              <a:rPr lang="nl-NL" dirty="0"/>
              <a:t>4 </a:t>
            </a:r>
            <a:r>
              <a:rPr lang="nl-NL" dirty="0" err="1"/>
              <a:t>trimestres</a:t>
            </a:r>
            <a:r>
              <a:rPr lang="nl-NL" dirty="0"/>
              <a:t> en 1982, soit 312 jours;</a:t>
            </a:r>
          </a:p>
          <a:p>
            <a:pPr lvl="2" algn="just" eaLnBrk="1" fontAlgn="auto" hangingPunct="1">
              <a:buFont typeface="Arial" panose="020B0604020202020204" pitchFamily="34" charset="0"/>
              <a:buChar char="•"/>
              <a:defRPr/>
            </a:pPr>
            <a:r>
              <a:rPr lang="nl-NL" dirty="0"/>
              <a:t>4 </a:t>
            </a:r>
            <a:r>
              <a:rPr lang="nl-NL" dirty="0" err="1"/>
              <a:t>trimestres</a:t>
            </a:r>
            <a:r>
              <a:rPr lang="nl-NL" dirty="0"/>
              <a:t> en 1983, soit 312 jours;</a:t>
            </a:r>
          </a:p>
          <a:p>
            <a:pPr lvl="2" algn="just" eaLnBrk="1" fontAlgn="auto" hangingPunct="1">
              <a:buFont typeface="Arial" panose="020B0604020202020204" pitchFamily="34" charset="0"/>
              <a:buChar char="•"/>
              <a:defRPr/>
            </a:pPr>
            <a:r>
              <a:rPr lang="nl-NL" dirty="0"/>
              <a:t>2 </a:t>
            </a:r>
            <a:r>
              <a:rPr lang="nl-NL" dirty="0" err="1"/>
              <a:t>trimestres</a:t>
            </a:r>
            <a:r>
              <a:rPr lang="nl-NL" dirty="0"/>
              <a:t> en 1984, soit 156 jours</a:t>
            </a:r>
          </a:p>
          <a:p>
            <a:pPr lvl="2" algn="just" eaLnBrk="1" fontAlgn="auto" hangingPunct="1">
              <a:buFont typeface="Arial" panose="020B0604020202020204" pitchFamily="34" charset="0"/>
              <a:buChar char="•"/>
              <a:defRPr/>
            </a:pPr>
            <a:endParaRPr lang="nl-NL" dirty="0"/>
          </a:p>
          <a:p>
            <a:pPr lvl="2" algn="just" eaLnBrk="1" fontAlgn="auto" hangingPunct="1">
              <a:buFont typeface="Arial" panose="020B0604020202020204" pitchFamily="34" charset="0"/>
              <a:buChar char="•"/>
              <a:defRPr/>
            </a:pPr>
            <a:r>
              <a:rPr lang="nl-NL" dirty="0" err="1"/>
              <a:t>Fraction</a:t>
            </a:r>
            <a:r>
              <a:rPr lang="nl-NL" dirty="0"/>
              <a:t> de carrière : 78 + 312 + 312 +156 = 858/14040</a:t>
            </a:r>
          </a:p>
        </p:txBody>
      </p:sp>
      <p:sp>
        <p:nvSpPr>
          <p:cNvPr id="450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450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450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B3D6E2B-1025-45A7-82F7-C5B27FE811ED}" type="slidenum">
              <a:rPr lang="nl-BE" altLang="fr-FR" smtClean="0">
                <a:solidFill>
                  <a:srgbClr val="000000"/>
                </a:solidFill>
              </a:rPr>
              <a:pPr/>
              <a:t>15</a:t>
            </a:fld>
            <a:endParaRPr lang="nl-BE" altLang="fr-FR">
              <a:solidFill>
                <a:srgbClr val="000000"/>
              </a:solidFill>
            </a:endParaRPr>
          </a:p>
        </p:txBody>
      </p:sp>
    </p:spTree>
    <p:extLst>
      <p:ext uri="{BB962C8B-B14F-4D97-AF65-F5344CB8AC3E}">
        <p14:creationId xmlns:p14="http://schemas.microsoft.com/office/powerpoint/2010/main" val="289091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Pension de retraite du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Calcul</a:t>
            </a:r>
            <a:endParaRPr lang="nl-NL" altLang="fr-FR" dirty="0">
              <a:solidFill>
                <a:schemeClr val="tx2"/>
              </a:solidFill>
            </a:endParaRPr>
          </a:p>
        </p:txBody>
      </p:sp>
      <p:sp>
        <p:nvSpPr>
          <p:cNvPr id="46083" name="Content Placeholder 2"/>
          <p:cNvSpPr>
            <a:spLocks noGrp="1"/>
          </p:cNvSpPr>
          <p:nvPr>
            <p:ph idx="1"/>
          </p:nvPr>
        </p:nvSpPr>
        <p:spPr>
          <a:xfrm>
            <a:off x="1101725" y="1731963"/>
            <a:ext cx="7643813" cy="4525962"/>
          </a:xfrm>
        </p:spPr>
        <p:txBody>
          <a:bodyPr/>
          <a:lstStyle/>
          <a:p>
            <a:pPr algn="just" eaLnBrk="1" hangingPunct="1">
              <a:spcBef>
                <a:spcPct val="0"/>
              </a:spcBef>
              <a:defRPr/>
            </a:pPr>
            <a:r>
              <a:rPr lang="fr-FR" altLang="fr-FR" dirty="0"/>
              <a:t>Si le demandeur de pension a une carrière mixte (travailleur indépendant et/ou ouvrier et/ou employé et/ou fonctionnaire), la carrière professionnelle totale ne peut normalement pas dépasser l'unité (14.040 jours ou 312 jours x 45 années). </a:t>
            </a:r>
          </a:p>
          <a:p>
            <a:pPr algn="just" eaLnBrk="1" hangingPunct="1">
              <a:spcBef>
                <a:spcPct val="0"/>
              </a:spcBef>
              <a:defRPr/>
            </a:pPr>
            <a:r>
              <a:rPr lang="fr-FR" altLang="fr-FR" dirty="0"/>
              <a:t>En cas de dépassement, les jours excédentaires sont supprimés en régime indépendant. </a:t>
            </a:r>
          </a:p>
          <a:p>
            <a:pPr algn="just" eaLnBrk="1" hangingPunct="1">
              <a:spcBef>
                <a:spcPct val="0"/>
              </a:spcBef>
              <a:defRPr/>
            </a:pPr>
            <a:r>
              <a:rPr lang="fr-FR" altLang="fr-FR" dirty="0"/>
              <a:t>Certaines règles permettent de limiter ou annuler la réduction depuis 2019</a:t>
            </a:r>
          </a:p>
          <a:p>
            <a:pPr algn="just" eaLnBrk="1" hangingPunct="1">
              <a:spcBef>
                <a:spcPct val="0"/>
              </a:spcBef>
              <a:defRPr/>
            </a:pPr>
            <a:r>
              <a:rPr lang="fr-FR" altLang="fr-FR" dirty="0"/>
              <a:t>La réduction maximale est de 1560 jours</a:t>
            </a:r>
          </a:p>
          <a:p>
            <a:pPr marL="0" indent="0" algn="just" eaLnBrk="1" hangingPunct="1">
              <a:spcBef>
                <a:spcPct val="0"/>
              </a:spcBef>
              <a:buNone/>
              <a:defRPr/>
            </a:pPr>
            <a:endParaRPr lang="fr-FR" altLang="fr-FR" dirty="0"/>
          </a:p>
          <a:p>
            <a:pPr marL="0" indent="0" algn="just" eaLnBrk="1" hangingPunct="1">
              <a:spcBef>
                <a:spcPct val="0"/>
              </a:spcBef>
              <a:buFont typeface="Arial" charset="0"/>
              <a:buNone/>
              <a:defRPr/>
            </a:pPr>
            <a:endParaRPr lang="nl-NL" altLang="fr-FR" dirty="0"/>
          </a:p>
        </p:txBody>
      </p:sp>
      <p:sp>
        <p:nvSpPr>
          <p:cNvPr id="460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460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460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98D3204-601E-40EF-BFEC-EFF059A10EC9}" type="slidenum">
              <a:rPr lang="nl-BE" altLang="fr-FR" smtClean="0">
                <a:solidFill>
                  <a:srgbClr val="000000"/>
                </a:solidFill>
              </a:rPr>
              <a:pPr/>
              <a:t>16</a:t>
            </a:fld>
            <a:endParaRPr lang="nl-BE" altLang="fr-FR">
              <a:solidFill>
                <a:srgbClr val="000000"/>
              </a:solidFill>
            </a:endParaRPr>
          </a:p>
        </p:txBody>
      </p:sp>
    </p:spTree>
    <p:extLst>
      <p:ext uri="{BB962C8B-B14F-4D97-AF65-F5344CB8AC3E}">
        <p14:creationId xmlns:p14="http://schemas.microsoft.com/office/powerpoint/2010/main" val="314803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Pension de retraite du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Calcul</a:t>
            </a:r>
            <a:endParaRPr lang="nl-NL" altLang="fr-FR" dirty="0">
              <a:solidFill>
                <a:schemeClr val="tx2"/>
              </a:solidFill>
            </a:endParaRPr>
          </a:p>
        </p:txBody>
      </p:sp>
      <p:sp>
        <p:nvSpPr>
          <p:cNvPr id="49155" name="Content Placeholder 2"/>
          <p:cNvSpPr>
            <a:spLocks noGrp="1"/>
          </p:cNvSpPr>
          <p:nvPr>
            <p:ph idx="1"/>
          </p:nvPr>
        </p:nvSpPr>
        <p:spPr>
          <a:xfrm>
            <a:off x="1101725" y="1731963"/>
            <a:ext cx="7643813" cy="4525962"/>
          </a:xfrm>
        </p:spPr>
        <p:txBody>
          <a:bodyPr/>
          <a:lstStyle/>
          <a:p>
            <a:pPr algn="just" eaLnBrk="1" hangingPunct="1">
              <a:spcBef>
                <a:spcPct val="0"/>
              </a:spcBef>
            </a:pPr>
            <a:endParaRPr lang="fr-FR" altLang="fr-FR"/>
          </a:p>
          <a:p>
            <a:pPr algn="just" eaLnBrk="1" hangingPunct="1">
              <a:spcBef>
                <a:spcPct val="0"/>
              </a:spcBef>
            </a:pPr>
            <a:r>
              <a:rPr lang="fr-FR" altLang="fr-FR"/>
              <a:t>La pension de retraite se calcule toujours sur base des revenus professionnels.</a:t>
            </a:r>
          </a:p>
          <a:p>
            <a:pPr algn="just" eaLnBrk="1" hangingPunct="1">
              <a:spcBef>
                <a:spcPct val="0"/>
              </a:spcBef>
            </a:pPr>
            <a:endParaRPr lang="fr-FR" altLang="fr-FR"/>
          </a:p>
          <a:p>
            <a:pPr algn="just" eaLnBrk="1" hangingPunct="1">
              <a:spcBef>
                <a:spcPct val="0"/>
              </a:spcBef>
            </a:pPr>
            <a:endParaRPr lang="fr-BE" altLang="fr-FR"/>
          </a:p>
          <a:p>
            <a:pPr algn="just" eaLnBrk="1" hangingPunct="1">
              <a:spcBef>
                <a:spcPct val="0"/>
              </a:spcBef>
            </a:pPr>
            <a:r>
              <a:rPr lang="fr-BE" altLang="fr-FR"/>
              <a:t>Si certaines conditions sont réunies, un deuxième calcul peut avoir lieu : le calcul sur base de la pension minimum.</a:t>
            </a:r>
            <a:endParaRPr lang="fr-FR" altLang="fr-FR"/>
          </a:p>
        </p:txBody>
      </p:sp>
      <p:sp>
        <p:nvSpPr>
          <p:cNvPr id="4915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491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491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ACBB1E8-C58D-4C29-B748-DBB58092D00C}" type="slidenum">
              <a:rPr lang="nl-BE" altLang="fr-FR" smtClean="0">
                <a:solidFill>
                  <a:srgbClr val="000000"/>
                </a:solidFill>
              </a:rPr>
              <a:pPr/>
              <a:t>17</a:t>
            </a:fld>
            <a:endParaRPr lang="nl-BE" altLang="fr-FR">
              <a:solidFill>
                <a:srgbClr val="000000"/>
              </a:solidFill>
            </a:endParaRPr>
          </a:p>
        </p:txBody>
      </p:sp>
    </p:spTree>
    <p:extLst>
      <p:ext uri="{BB962C8B-B14F-4D97-AF65-F5344CB8AC3E}">
        <p14:creationId xmlns:p14="http://schemas.microsoft.com/office/powerpoint/2010/main" val="369447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Pension de retraite de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Calcul</a:t>
            </a:r>
            <a:endParaRPr lang="nl-NL" altLang="fr-FR" dirty="0">
              <a:solidFill>
                <a:schemeClr val="tx2"/>
              </a:solidFill>
            </a:endParaRPr>
          </a:p>
        </p:txBody>
      </p:sp>
      <p:sp>
        <p:nvSpPr>
          <p:cNvPr id="48131" name="Content Placeholder 2"/>
          <p:cNvSpPr>
            <a:spLocks noGrp="1"/>
          </p:cNvSpPr>
          <p:nvPr>
            <p:ph idx="1"/>
          </p:nvPr>
        </p:nvSpPr>
        <p:spPr>
          <a:xfrm>
            <a:off x="1101725" y="1731963"/>
            <a:ext cx="7643813" cy="4525962"/>
          </a:xfrm>
        </p:spPr>
        <p:txBody>
          <a:bodyPr/>
          <a:lstStyle/>
          <a:p>
            <a:pPr marL="0" indent="0" algn="just" eaLnBrk="1" hangingPunct="1">
              <a:spcBef>
                <a:spcPct val="0"/>
              </a:spcBef>
              <a:buFont typeface="Arial" charset="0"/>
              <a:buNone/>
              <a:defRPr/>
            </a:pPr>
            <a:r>
              <a:rPr lang="fr-FR" altLang="fr-FR" b="1" u="sng" dirty="0"/>
              <a:t>Calcul sur base des revenus professionnels</a:t>
            </a:r>
            <a:endParaRPr lang="fr-FR" altLang="fr-FR" dirty="0"/>
          </a:p>
          <a:p>
            <a:pPr algn="just" eaLnBrk="1" hangingPunct="1">
              <a:spcBef>
                <a:spcPct val="0"/>
              </a:spcBef>
              <a:defRPr/>
            </a:pPr>
            <a:endParaRPr lang="fr-FR" altLang="fr-FR" dirty="0"/>
          </a:p>
          <a:p>
            <a:pPr algn="just" eaLnBrk="1" hangingPunct="1">
              <a:spcBef>
                <a:spcPct val="0"/>
              </a:spcBef>
              <a:defRPr/>
            </a:pPr>
            <a:r>
              <a:rPr lang="fr-FR" altLang="fr-FR" dirty="0"/>
              <a:t>Une distinction est faite selon que les années sont situées avant 1984 ou après 1983 :</a:t>
            </a:r>
          </a:p>
          <a:p>
            <a:pPr marL="482600" lvl="2" indent="0" algn="just" eaLnBrk="1" hangingPunct="1">
              <a:buFont typeface="Calibri" pitchFamily="34" charset="0"/>
              <a:buNone/>
              <a:defRPr/>
            </a:pPr>
            <a:r>
              <a:rPr lang="fr-FR" altLang="fr-FR" dirty="0"/>
              <a:t>Pour chaque année avant 1984, un revenu professionnel forfaitaire est retenu.</a:t>
            </a:r>
          </a:p>
          <a:p>
            <a:pPr marL="482600" lvl="2" indent="0" algn="just" eaLnBrk="1" hangingPunct="1">
              <a:buFont typeface="Calibri" pitchFamily="34" charset="0"/>
              <a:buNone/>
              <a:defRPr/>
            </a:pPr>
            <a:r>
              <a:rPr lang="fr-FR" altLang="fr-FR" dirty="0"/>
              <a:t>Pour chaque année après 1983, la pension est calculée en fonction des revenus       professionnels réels, qui ont servi de base au calcul des cotisations payées à la caisse d’assurances sociales. </a:t>
            </a:r>
          </a:p>
          <a:p>
            <a:pPr marL="482600" lvl="2" indent="0" algn="just" eaLnBrk="1" hangingPunct="1">
              <a:buFont typeface="Calibri" pitchFamily="34" charset="0"/>
              <a:buNone/>
              <a:defRPr/>
            </a:pPr>
            <a:r>
              <a:rPr lang="fr-FR" altLang="fr-FR" dirty="0"/>
              <a:t>Pour les périodes assimilées où il n’y a pas de revenus réels, des revenus fictifs sont pris en considération. </a:t>
            </a:r>
          </a:p>
          <a:p>
            <a:pPr marL="0" indent="0" algn="just" eaLnBrk="1" hangingPunct="1">
              <a:buNone/>
              <a:defRPr/>
            </a:pPr>
            <a:endParaRPr lang="nl-NL" altLang="fr-FR" dirty="0"/>
          </a:p>
        </p:txBody>
      </p:sp>
      <p:sp>
        <p:nvSpPr>
          <p:cNvPr id="5018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501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501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375169C-5ACB-49ED-8335-CD3C14CE40AB}" type="slidenum">
              <a:rPr lang="nl-BE" altLang="fr-FR" smtClean="0">
                <a:solidFill>
                  <a:srgbClr val="000000"/>
                </a:solidFill>
              </a:rPr>
              <a:pPr/>
              <a:t>18</a:t>
            </a:fld>
            <a:endParaRPr lang="nl-BE" altLang="fr-FR">
              <a:solidFill>
                <a:srgbClr val="000000"/>
              </a:solidFill>
            </a:endParaRPr>
          </a:p>
        </p:txBody>
      </p:sp>
    </p:spTree>
    <p:extLst>
      <p:ext uri="{BB962C8B-B14F-4D97-AF65-F5344CB8AC3E}">
        <p14:creationId xmlns:p14="http://schemas.microsoft.com/office/powerpoint/2010/main" val="181262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Pension de retraite de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Calcul</a:t>
            </a:r>
            <a:endParaRPr lang="nl-NL" altLang="fr-FR" dirty="0">
              <a:solidFill>
                <a:schemeClr val="tx2"/>
              </a:solidFill>
            </a:endParaRPr>
          </a:p>
        </p:txBody>
      </p:sp>
      <p:sp>
        <p:nvSpPr>
          <p:cNvPr id="48131" name="Content Placeholder 2"/>
          <p:cNvSpPr>
            <a:spLocks noGrp="1"/>
          </p:cNvSpPr>
          <p:nvPr>
            <p:ph idx="1"/>
          </p:nvPr>
        </p:nvSpPr>
        <p:spPr>
          <a:xfrm>
            <a:off x="1101725" y="1731963"/>
            <a:ext cx="7643813" cy="4525962"/>
          </a:xfrm>
        </p:spPr>
        <p:txBody>
          <a:bodyPr/>
          <a:lstStyle/>
          <a:p>
            <a:pPr marL="0" indent="0" algn="just" eaLnBrk="1" hangingPunct="1">
              <a:spcBef>
                <a:spcPct val="0"/>
              </a:spcBef>
              <a:buFont typeface="Arial" charset="0"/>
              <a:buNone/>
              <a:defRPr/>
            </a:pPr>
            <a:r>
              <a:rPr lang="fr-FR" altLang="fr-FR" b="1" u="sng" dirty="0"/>
              <a:t>Calcul sur base des revenus professionnels</a:t>
            </a:r>
            <a:endParaRPr lang="fr-FR" altLang="fr-FR" dirty="0"/>
          </a:p>
          <a:p>
            <a:pPr algn="just" eaLnBrk="1" hangingPunct="1">
              <a:spcBef>
                <a:spcPct val="0"/>
              </a:spcBef>
              <a:defRPr/>
            </a:pPr>
            <a:endParaRPr lang="fr-FR" altLang="fr-FR" dirty="0"/>
          </a:p>
          <a:p>
            <a:pPr marL="0" indent="0" algn="just" eaLnBrk="1" hangingPunct="1">
              <a:buNone/>
              <a:defRPr/>
            </a:pPr>
            <a:endParaRPr lang="nl-NL" altLang="fr-FR" dirty="0"/>
          </a:p>
        </p:txBody>
      </p:sp>
      <p:sp>
        <p:nvSpPr>
          <p:cNvPr id="5018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501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501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375169C-5ACB-49ED-8335-CD3C14CE40AB}" type="slidenum">
              <a:rPr lang="nl-BE" altLang="fr-FR" smtClean="0">
                <a:solidFill>
                  <a:srgbClr val="000000"/>
                </a:solidFill>
              </a:rPr>
              <a:pPr/>
              <a:t>19</a:t>
            </a:fld>
            <a:endParaRPr lang="nl-BE" altLang="fr-FR">
              <a:solidFill>
                <a:srgbClr val="000000"/>
              </a:solidFill>
            </a:endParaRPr>
          </a:p>
        </p:txBody>
      </p:sp>
      <p:graphicFrame>
        <p:nvGraphicFramePr>
          <p:cNvPr id="7" name="Content Placeholder 8">
            <a:extLst>
              <a:ext uri="{FF2B5EF4-FFF2-40B4-BE49-F238E27FC236}">
                <a16:creationId xmlns:a16="http://schemas.microsoft.com/office/drawing/2014/main" id="{08235B01-6FC1-408F-B62C-8D4A17CC768F}"/>
              </a:ext>
            </a:extLst>
          </p:cNvPr>
          <p:cNvGraphicFramePr>
            <a:graphicFrameLocks/>
          </p:cNvGraphicFramePr>
          <p:nvPr>
            <p:extLst>
              <p:ext uri="{D42A27DB-BD31-4B8C-83A1-F6EECF244321}">
                <p14:modId xmlns:p14="http://schemas.microsoft.com/office/powerpoint/2010/main" val="84114263"/>
              </p:ext>
            </p:extLst>
          </p:nvPr>
        </p:nvGraphicFramePr>
        <p:xfrm>
          <a:off x="856642" y="1941555"/>
          <a:ext cx="7430715" cy="4106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886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48971" y="220052"/>
            <a:ext cx="7643813" cy="1008063"/>
          </a:xfrm>
        </p:spPr>
        <p:txBody>
          <a:bodyPr/>
          <a:lstStyle/>
          <a:p>
            <a:pPr eaLnBrk="1" hangingPunct="1">
              <a:spcBef>
                <a:spcPct val="0"/>
              </a:spcBef>
            </a:pPr>
            <a:r>
              <a:rPr lang="nl-BE" altLang="fr-FR" dirty="0"/>
              <a:t>INASTI</a:t>
            </a:r>
            <a:endParaRPr lang="nl-NL" altLang="fr-FR" dirty="0"/>
          </a:p>
        </p:txBody>
      </p:sp>
      <p:sp>
        <p:nvSpPr>
          <p:cNvPr id="3" name="Content Placeholder 2"/>
          <p:cNvSpPr>
            <a:spLocks noGrp="1"/>
          </p:cNvSpPr>
          <p:nvPr>
            <p:ph idx="1"/>
          </p:nvPr>
        </p:nvSpPr>
        <p:spPr>
          <a:xfrm>
            <a:off x="1101725" y="1731963"/>
            <a:ext cx="7643813" cy="4525962"/>
          </a:xfrm>
        </p:spPr>
        <p:txBody>
          <a:bodyPr rtlCol="0">
            <a:normAutofit fontScale="85000" lnSpcReduction="10000"/>
          </a:bodyPr>
          <a:lstStyle/>
          <a:p>
            <a:pPr marL="385763" indent="-285750" algn="just" eaLnBrk="1" fontAlgn="auto" hangingPunct="1">
              <a:defRPr/>
            </a:pPr>
            <a:r>
              <a:rPr lang="fr-FR" sz="2300" dirty="0"/>
              <a:t>Institution publique de sécurité sociale (IPSS) qui protège le statut social des </a:t>
            </a:r>
            <a:r>
              <a:rPr lang="fr-FR" sz="2400" dirty="0"/>
              <a:t>entrepreneurs indépendants</a:t>
            </a:r>
            <a:r>
              <a:rPr lang="fr-FR" sz="1800" dirty="0"/>
              <a:t>. </a:t>
            </a:r>
          </a:p>
          <a:p>
            <a:pPr marL="385763" indent="-285750" algn="just" eaLnBrk="1" fontAlgn="auto" hangingPunct="1">
              <a:defRPr/>
            </a:pPr>
            <a:endParaRPr lang="fr-FR" sz="1800" dirty="0"/>
          </a:p>
          <a:p>
            <a:pPr marL="385763" indent="-285750" algn="just" eaLnBrk="1" fontAlgn="auto" hangingPunct="1">
              <a:defRPr/>
            </a:pPr>
            <a:r>
              <a:rPr lang="fr-FR" sz="2300" dirty="0"/>
              <a:t>Missions :</a:t>
            </a:r>
          </a:p>
          <a:p>
            <a:pPr marL="333375" lvl="1" indent="0" algn="just" eaLnBrk="1" fontAlgn="auto" hangingPunct="1">
              <a:buFont typeface="Arial" panose="020B0604020202020204" pitchFamily="34" charset="0"/>
              <a:buNone/>
              <a:defRPr/>
            </a:pPr>
            <a:r>
              <a:rPr lang="fr-FR" sz="1800" dirty="0"/>
              <a:t>• Veiller à ce que les entrepreneurs indépendants respectent leurs obligations</a:t>
            </a:r>
          </a:p>
          <a:p>
            <a:pPr marL="333375" lvl="1" indent="0" algn="just" eaLnBrk="1" fontAlgn="auto" hangingPunct="1">
              <a:buFont typeface="Arial" panose="020B0604020202020204" pitchFamily="34" charset="0"/>
              <a:buNone/>
              <a:defRPr/>
            </a:pPr>
            <a:r>
              <a:rPr lang="fr-FR" sz="1800" dirty="0"/>
              <a:t>• Calculer et octroyer les pensions d'indépendants</a:t>
            </a:r>
          </a:p>
          <a:p>
            <a:pPr marL="333375" lvl="1" indent="0" algn="just" eaLnBrk="1" fontAlgn="auto" hangingPunct="1">
              <a:buFont typeface="Arial" panose="020B0604020202020204" pitchFamily="34" charset="0"/>
              <a:buNone/>
              <a:defRPr/>
            </a:pPr>
            <a:r>
              <a:rPr lang="fr-FR" sz="1800" dirty="0"/>
              <a:t>• Percevoir les cotisations et gérer la Caisse d'assurances sociales de l'INASTI (Caisse nationale</a:t>
            </a:r>
          </a:p>
          <a:p>
            <a:pPr marL="333375" lvl="1" indent="0" algn="just" eaLnBrk="1" fontAlgn="auto" hangingPunct="1">
              <a:buFont typeface="Arial" panose="020B0604020202020204" pitchFamily="34" charset="0"/>
              <a:buNone/>
              <a:defRPr/>
            </a:pPr>
            <a:r>
              <a:rPr lang="fr-FR" sz="1800" dirty="0"/>
              <a:t>auxiliaire)</a:t>
            </a:r>
          </a:p>
          <a:p>
            <a:pPr marL="333375" lvl="1" indent="0" algn="just" eaLnBrk="1" fontAlgn="auto" hangingPunct="1">
              <a:buFont typeface="Arial" panose="020B0604020202020204" pitchFamily="34" charset="0"/>
              <a:buNone/>
              <a:defRPr/>
            </a:pPr>
            <a:r>
              <a:rPr lang="fr-FR" sz="1800" dirty="0"/>
              <a:t>• Garantir la gestion financière globale du statut social</a:t>
            </a:r>
          </a:p>
          <a:p>
            <a:pPr marL="333375" lvl="1" indent="0" algn="just" eaLnBrk="1" fontAlgn="auto" hangingPunct="1">
              <a:buFont typeface="Arial" panose="020B0604020202020204" pitchFamily="34" charset="0"/>
              <a:buNone/>
              <a:defRPr/>
            </a:pPr>
            <a:r>
              <a:rPr lang="fr-FR" sz="1800" dirty="0"/>
              <a:t>• Rassembler et gérer les informations concernant les indépendants et les entreprises</a:t>
            </a:r>
          </a:p>
          <a:p>
            <a:pPr marL="333375" lvl="1" indent="0" algn="just" eaLnBrk="1" fontAlgn="auto" hangingPunct="1">
              <a:buFont typeface="Arial" panose="020B0604020202020204" pitchFamily="34" charset="0"/>
              <a:buNone/>
              <a:defRPr/>
            </a:pPr>
            <a:r>
              <a:rPr lang="fr-FR" sz="1800" dirty="0"/>
              <a:t>• Participer à la lutte contre la fraude sociale</a:t>
            </a:r>
          </a:p>
          <a:p>
            <a:pPr marL="333375" lvl="1" indent="0" algn="just" eaLnBrk="1" fontAlgn="auto" hangingPunct="1">
              <a:buFont typeface="Arial" panose="020B0604020202020204" pitchFamily="34" charset="0"/>
              <a:buNone/>
              <a:defRPr/>
            </a:pPr>
            <a:endParaRPr lang="fr-FR" sz="1800" dirty="0"/>
          </a:p>
          <a:p>
            <a:pPr marL="442913" indent="-342900" algn="just" eaLnBrk="1" fontAlgn="auto" hangingPunct="1">
              <a:defRPr/>
            </a:pPr>
            <a:r>
              <a:rPr lang="fr-FR" sz="2300" dirty="0"/>
              <a:t>Centre de connaissances et d'expertise en matière de protection sociale des indépendants.</a:t>
            </a:r>
            <a:endParaRPr lang="nl-NL" sz="1800" dirty="0"/>
          </a:p>
          <a:p>
            <a:pPr eaLnBrk="1" fontAlgn="auto" hangingPunct="1">
              <a:buFont typeface="Arial" panose="020B0604020202020204" pitchFamily="34" charset="0"/>
              <a:buChar char="•"/>
              <a:defRPr/>
            </a:pPr>
            <a:endParaRPr lang="nl-NL" dirty="0"/>
          </a:p>
        </p:txBody>
      </p:sp>
      <p:sp>
        <p:nvSpPr>
          <p:cNvPr id="2253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dirty="0">
                <a:solidFill>
                  <a:srgbClr val="000000"/>
                </a:solidFill>
              </a:rPr>
              <a:t>06/09/2022</a:t>
            </a:r>
          </a:p>
        </p:txBody>
      </p:sp>
      <p:sp>
        <p:nvSpPr>
          <p:cNvPr id="225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225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870DFAF-FB42-42D9-B56E-B081914B2FEC}" type="slidenum">
              <a:rPr lang="nl-BE" altLang="fr-FR" smtClean="0">
                <a:solidFill>
                  <a:srgbClr val="000000"/>
                </a:solidFill>
              </a:rPr>
              <a:pPr/>
              <a:t>2</a:t>
            </a:fld>
            <a:endParaRPr lang="nl-BE" altLang="fr-FR">
              <a:solidFill>
                <a:srgbClr val="000000"/>
              </a:solidFill>
            </a:endParaRPr>
          </a:p>
        </p:txBody>
      </p:sp>
    </p:spTree>
    <p:extLst>
      <p:ext uri="{BB962C8B-B14F-4D97-AF65-F5344CB8AC3E}">
        <p14:creationId xmlns:p14="http://schemas.microsoft.com/office/powerpoint/2010/main" val="3971442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La pension de retraite du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Calcul</a:t>
            </a:r>
            <a:endParaRPr lang="nl-NL" altLang="fr-FR" dirty="0">
              <a:solidFill>
                <a:schemeClr val="tx2"/>
              </a:solidFill>
            </a:endParaRPr>
          </a:p>
        </p:txBody>
      </p:sp>
      <p:sp>
        <p:nvSpPr>
          <p:cNvPr id="5222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endParaRPr lang="fr-FR" altLang="fr-FR" dirty="0">
              <a:solidFill>
                <a:srgbClr val="000000"/>
              </a:solidFill>
            </a:endParaRPr>
          </a:p>
        </p:txBody>
      </p:sp>
      <p:sp>
        <p:nvSpPr>
          <p:cNvPr id="522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522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E427CAA-68E8-4981-BFA1-5422959B1432}" type="slidenum">
              <a:rPr lang="nl-BE" altLang="fr-FR" smtClean="0">
                <a:solidFill>
                  <a:srgbClr val="000000"/>
                </a:solidFill>
              </a:rPr>
              <a:pPr/>
              <a:t>20</a:t>
            </a:fld>
            <a:endParaRPr lang="nl-BE" altLang="fr-FR">
              <a:solidFill>
                <a:srgbClr val="000000"/>
              </a:solidFill>
            </a:endParaRPr>
          </a:p>
        </p:txBody>
      </p:sp>
      <p:pic>
        <p:nvPicPr>
          <p:cNvPr id="522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557338"/>
            <a:ext cx="594995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672B82A9-E230-436B-AC58-610525F791B6}"/>
              </a:ext>
            </a:extLst>
          </p:cNvPr>
          <p:cNvPicPr>
            <a:picLocks noChangeAspect="1"/>
          </p:cNvPicPr>
          <p:nvPr/>
        </p:nvPicPr>
        <p:blipFill>
          <a:blip r:embed="rId4"/>
          <a:stretch>
            <a:fillRect/>
          </a:stretch>
        </p:blipFill>
        <p:spPr>
          <a:xfrm>
            <a:off x="136525" y="2488649"/>
            <a:ext cx="8570913" cy="2463428"/>
          </a:xfrm>
          <a:prstGeom prst="rect">
            <a:avLst/>
          </a:prstGeom>
        </p:spPr>
      </p:pic>
    </p:spTree>
    <p:extLst>
      <p:ext uri="{BB962C8B-B14F-4D97-AF65-F5344CB8AC3E}">
        <p14:creationId xmlns:p14="http://schemas.microsoft.com/office/powerpoint/2010/main" val="2729855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La pension de retraite du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Calcul</a:t>
            </a:r>
            <a:endParaRPr lang="nl-NL" altLang="fr-FR" dirty="0">
              <a:solidFill>
                <a:schemeClr val="tx2"/>
              </a:solidFill>
            </a:endParaRPr>
          </a:p>
        </p:txBody>
      </p:sp>
      <p:sp>
        <p:nvSpPr>
          <p:cNvPr id="67587" name="Content Placeholder 2"/>
          <p:cNvSpPr>
            <a:spLocks noGrp="1"/>
          </p:cNvSpPr>
          <p:nvPr>
            <p:ph idx="1"/>
          </p:nvPr>
        </p:nvSpPr>
        <p:spPr>
          <a:xfrm>
            <a:off x="927100" y="1554163"/>
            <a:ext cx="7643813" cy="4776968"/>
          </a:xfrm>
        </p:spPr>
        <p:txBody>
          <a:bodyPr/>
          <a:lstStyle/>
          <a:p>
            <a:pPr marL="0" indent="0" algn="just" eaLnBrk="1" hangingPunct="1">
              <a:spcBef>
                <a:spcPct val="0"/>
              </a:spcBef>
              <a:buFont typeface="Arial" charset="0"/>
              <a:buNone/>
              <a:defRPr/>
            </a:pPr>
            <a:r>
              <a:rPr lang="fr-BE" altLang="fr-FR" b="1" u="sng" dirty="0"/>
              <a:t>Calcul sur base de la pension minimum</a:t>
            </a:r>
            <a:endParaRPr lang="fr-FR" altLang="fr-FR" b="1" u="sng" dirty="0"/>
          </a:p>
          <a:p>
            <a:pPr algn="just" eaLnBrk="1" hangingPunct="1">
              <a:spcBef>
                <a:spcPct val="0"/>
              </a:spcBef>
              <a:buFont typeface="Arial" panose="020B0604020202020204" pitchFamily="34" charset="0"/>
              <a:buChar char="•"/>
              <a:defRPr/>
            </a:pPr>
            <a:r>
              <a:rPr lang="nl-BE" altLang="fr-FR" dirty="0" err="1"/>
              <a:t>Condition</a:t>
            </a:r>
            <a:r>
              <a:rPr lang="nl-BE" altLang="fr-FR" dirty="0"/>
              <a:t>: </a:t>
            </a:r>
            <a:r>
              <a:rPr lang="fr-FR" altLang="fr-FR" dirty="0"/>
              <a:t>prouver une carrière professionnelle personnelle au moins égale aux 2/3 d’une carrière complète (par exemple : 2/3 de 45 = 30).</a:t>
            </a:r>
          </a:p>
          <a:p>
            <a:pPr algn="just" eaLnBrk="1" hangingPunct="1">
              <a:spcBef>
                <a:spcPct val="0"/>
              </a:spcBef>
              <a:buFont typeface="Arial" panose="020B0604020202020204" pitchFamily="34" charset="0"/>
              <a:buChar char="•"/>
              <a:defRPr/>
            </a:pPr>
            <a:r>
              <a:rPr lang="fr-FR" dirty="0"/>
              <a:t>il est tenu compte non seulement de la carrière de travailleur indépendant ou d’aidant mais aussi de la carrière de travailleur salarié, en Belgique ou à l’étranger</a:t>
            </a:r>
          </a:p>
          <a:p>
            <a:pPr algn="just" eaLnBrk="1" hangingPunct="1">
              <a:spcBef>
                <a:spcPct val="0"/>
              </a:spcBef>
              <a:buFont typeface="Arial" panose="020B0604020202020204" pitchFamily="34" charset="0"/>
              <a:buChar char="•"/>
              <a:defRPr/>
            </a:pPr>
            <a:r>
              <a:rPr lang="fr-FR" dirty="0"/>
              <a:t>Projet pour 2023 : faciliter accès à la pension minimum pour le conjoint aidant né entre 1956 et mai 1968 et qui a été affilié au maxi-statut avant le 30/09/2005.  Texte non encore paru au Moniteur Belge.</a:t>
            </a:r>
            <a:endParaRPr lang="nl-NL" dirty="0"/>
          </a:p>
          <a:p>
            <a:pPr algn="just" eaLnBrk="1" hangingPunct="1">
              <a:spcBef>
                <a:spcPct val="0"/>
              </a:spcBef>
              <a:buFont typeface="Arial" panose="020B0604020202020204" pitchFamily="34" charset="0"/>
              <a:buChar char="•"/>
              <a:defRPr/>
            </a:pPr>
            <a:endParaRPr lang="nl-BE" altLang="fr-FR" dirty="0"/>
          </a:p>
          <a:p>
            <a:pPr marL="0" indent="0" algn="just" eaLnBrk="1" hangingPunct="1">
              <a:spcBef>
                <a:spcPct val="0"/>
              </a:spcBef>
              <a:buFont typeface="Arial" panose="020B0604020202020204" pitchFamily="34" charset="0"/>
              <a:buNone/>
              <a:defRPr/>
            </a:pPr>
            <a:endParaRPr lang="nl-NL" altLang="fr-FR" dirty="0"/>
          </a:p>
        </p:txBody>
      </p:sp>
      <p:sp>
        <p:nvSpPr>
          <p:cNvPr id="542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542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542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848A881-D39E-449C-8B66-157C5E3DB9CE}" type="slidenum">
              <a:rPr lang="nl-BE" altLang="fr-FR" smtClean="0">
                <a:solidFill>
                  <a:srgbClr val="000000"/>
                </a:solidFill>
              </a:rPr>
              <a:pPr/>
              <a:t>21</a:t>
            </a:fld>
            <a:endParaRPr lang="nl-BE" altLang="fr-FR">
              <a:solidFill>
                <a:srgbClr val="000000"/>
              </a:solidFill>
            </a:endParaRPr>
          </a:p>
        </p:txBody>
      </p:sp>
    </p:spTree>
    <p:extLst>
      <p:ext uri="{BB962C8B-B14F-4D97-AF65-F5344CB8AC3E}">
        <p14:creationId xmlns:p14="http://schemas.microsoft.com/office/powerpoint/2010/main" val="3422838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La pension de retraite du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Calcul</a:t>
            </a:r>
            <a:r>
              <a:rPr lang="nl-BE" altLang="fr-FR" dirty="0">
                <a:solidFill>
                  <a:schemeClr val="tx2"/>
                </a:solidFill>
              </a:rPr>
              <a:t> </a:t>
            </a:r>
            <a:endParaRPr lang="nl-NL" altLang="fr-FR" dirty="0">
              <a:solidFill>
                <a:schemeClr val="tx2"/>
              </a:solidFill>
            </a:endParaRPr>
          </a:p>
        </p:txBody>
      </p:sp>
      <p:sp>
        <p:nvSpPr>
          <p:cNvPr id="55299" name="Content Placeholder 2"/>
          <p:cNvSpPr>
            <a:spLocks noGrp="1"/>
          </p:cNvSpPr>
          <p:nvPr>
            <p:ph idx="1"/>
          </p:nvPr>
        </p:nvSpPr>
        <p:spPr>
          <a:xfrm>
            <a:off x="1101725" y="1731963"/>
            <a:ext cx="7643813" cy="4525962"/>
          </a:xfrm>
        </p:spPr>
        <p:txBody>
          <a:bodyPr/>
          <a:lstStyle/>
          <a:p>
            <a:pPr algn="just" eaLnBrk="1" hangingPunct="1">
              <a:spcBef>
                <a:spcPct val="0"/>
              </a:spcBef>
            </a:pPr>
            <a:endParaRPr lang="nl-BE" altLang="fr-FR" dirty="0"/>
          </a:p>
          <a:p>
            <a:pPr algn="just" eaLnBrk="1" hangingPunct="1">
              <a:spcBef>
                <a:spcPct val="0"/>
              </a:spcBef>
            </a:pPr>
            <a:endParaRPr lang="nl-BE" altLang="fr-FR" dirty="0"/>
          </a:p>
          <a:p>
            <a:pPr algn="just" eaLnBrk="1" hangingPunct="1">
              <a:spcBef>
                <a:spcPct val="0"/>
              </a:spcBef>
            </a:pPr>
            <a:r>
              <a:rPr lang="nl-BE" altLang="fr-FR" dirty="0" err="1"/>
              <a:t>Fraction</a:t>
            </a:r>
            <a:r>
              <a:rPr lang="nl-BE" altLang="fr-FR" dirty="0"/>
              <a:t> de carrière comme </a:t>
            </a:r>
            <a:r>
              <a:rPr lang="nl-BE" altLang="fr-FR" dirty="0" err="1"/>
              <a:t>indépendant</a:t>
            </a:r>
            <a:r>
              <a:rPr lang="nl-BE" altLang="fr-FR" dirty="0"/>
              <a:t> en jours X </a:t>
            </a:r>
            <a:r>
              <a:rPr lang="nl-BE" altLang="fr-FR" dirty="0" err="1"/>
              <a:t>montant</a:t>
            </a:r>
            <a:r>
              <a:rPr lang="nl-BE" altLang="fr-FR" dirty="0"/>
              <a:t> de la pension minimum pour </a:t>
            </a:r>
            <a:r>
              <a:rPr lang="nl-BE" altLang="fr-FR" dirty="0" err="1"/>
              <a:t>une</a:t>
            </a:r>
            <a:r>
              <a:rPr lang="nl-BE" altLang="fr-FR" dirty="0"/>
              <a:t> carrière </a:t>
            </a:r>
            <a:r>
              <a:rPr lang="nl-BE" altLang="fr-FR" dirty="0" err="1"/>
              <a:t>complète</a:t>
            </a:r>
            <a:endParaRPr lang="nl-BE" altLang="fr-FR" dirty="0"/>
          </a:p>
          <a:p>
            <a:pPr algn="just" eaLnBrk="1" hangingPunct="1">
              <a:spcBef>
                <a:spcPct val="0"/>
              </a:spcBef>
            </a:pPr>
            <a:endParaRPr lang="nl-BE" altLang="fr-FR" dirty="0"/>
          </a:p>
          <a:p>
            <a:pPr algn="just" eaLnBrk="1" hangingPunct="1">
              <a:spcBef>
                <a:spcPct val="0"/>
              </a:spcBef>
            </a:pPr>
            <a:r>
              <a:rPr lang="nl-BE" altLang="fr-FR" dirty="0" err="1"/>
              <a:t>Limitation</a:t>
            </a:r>
            <a:r>
              <a:rPr lang="nl-BE" altLang="fr-FR" dirty="0"/>
              <a:t> de la pension minimum si carrière comme </a:t>
            </a:r>
            <a:r>
              <a:rPr lang="nl-BE" altLang="fr-FR" dirty="0" err="1"/>
              <a:t>indépendant</a:t>
            </a:r>
            <a:r>
              <a:rPr lang="nl-BE" altLang="fr-FR" dirty="0"/>
              <a:t> et comme </a:t>
            </a:r>
            <a:r>
              <a:rPr lang="nl-BE" altLang="fr-FR" dirty="0" err="1"/>
              <a:t>salarié</a:t>
            </a:r>
            <a:r>
              <a:rPr lang="nl-BE" altLang="fr-FR" dirty="0"/>
              <a:t> : </a:t>
            </a:r>
          </a:p>
          <a:p>
            <a:pPr lvl="1" algn="just" eaLnBrk="1" hangingPunct="1"/>
            <a:r>
              <a:rPr lang="nl-BE" altLang="fr-FR" dirty="0" err="1"/>
              <a:t>Montant</a:t>
            </a:r>
            <a:r>
              <a:rPr lang="nl-BE" altLang="fr-FR" dirty="0"/>
              <a:t> de  pension minimum pour carrière </a:t>
            </a:r>
            <a:r>
              <a:rPr lang="nl-BE" altLang="fr-FR" dirty="0" err="1"/>
              <a:t>complète</a:t>
            </a:r>
            <a:r>
              <a:rPr lang="nl-BE" altLang="fr-FR" dirty="0"/>
              <a:t> -  </a:t>
            </a:r>
            <a:r>
              <a:rPr lang="nl-BE" altLang="fr-FR" dirty="0" err="1"/>
              <a:t>montant</a:t>
            </a:r>
            <a:r>
              <a:rPr lang="nl-BE" altLang="fr-FR" dirty="0"/>
              <a:t> de pension de retraite </a:t>
            </a:r>
            <a:r>
              <a:rPr lang="nl-BE" altLang="fr-FR" dirty="0" err="1"/>
              <a:t>salariée</a:t>
            </a:r>
            <a:endParaRPr lang="nl-BE" altLang="fr-FR" dirty="0"/>
          </a:p>
          <a:p>
            <a:pPr algn="just" eaLnBrk="1" hangingPunct="1">
              <a:spcBef>
                <a:spcPct val="0"/>
              </a:spcBef>
            </a:pPr>
            <a:endParaRPr lang="nl-BE" altLang="fr-FR" dirty="0"/>
          </a:p>
          <a:p>
            <a:pPr algn="just" eaLnBrk="1" hangingPunct="1">
              <a:spcBef>
                <a:spcPct val="0"/>
              </a:spcBef>
            </a:pPr>
            <a:endParaRPr lang="nl-NL" altLang="fr-FR" dirty="0"/>
          </a:p>
        </p:txBody>
      </p:sp>
      <p:sp>
        <p:nvSpPr>
          <p:cNvPr id="5530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553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553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4AF13A8-11B3-4288-B871-4A3C90E84CA3}" type="slidenum">
              <a:rPr lang="nl-BE" altLang="fr-FR" smtClean="0">
                <a:solidFill>
                  <a:srgbClr val="000000"/>
                </a:solidFill>
              </a:rPr>
              <a:pPr/>
              <a:t>22</a:t>
            </a:fld>
            <a:endParaRPr lang="nl-BE" altLang="fr-FR">
              <a:solidFill>
                <a:srgbClr val="000000"/>
              </a:solidFill>
            </a:endParaRPr>
          </a:p>
        </p:txBody>
      </p:sp>
      <p:pic>
        <p:nvPicPr>
          <p:cNvPr id="553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12875"/>
            <a:ext cx="54927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34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91308" y="316767"/>
            <a:ext cx="8247184" cy="1002079"/>
          </a:xfrm>
        </p:spPr>
        <p:txBody>
          <a:bodyPr/>
          <a:lstStyle/>
          <a:p>
            <a:pPr eaLnBrk="1" hangingPunct="1">
              <a:spcBef>
                <a:spcPct val="0"/>
              </a:spcBef>
            </a:pPr>
            <a:r>
              <a:rPr lang="nl-BE" altLang="fr-FR" sz="2900" dirty="0"/>
              <a:t>La pension de retraite du </a:t>
            </a:r>
            <a:r>
              <a:rPr lang="nl-BE" altLang="fr-FR" sz="2900" dirty="0" err="1"/>
              <a:t>travailleur</a:t>
            </a:r>
            <a:r>
              <a:rPr lang="nl-BE" altLang="fr-FR" sz="2900" dirty="0"/>
              <a:t> </a:t>
            </a:r>
            <a:r>
              <a:rPr lang="nl-BE" altLang="fr-FR" sz="2900" dirty="0" err="1"/>
              <a:t>indépendant</a:t>
            </a:r>
            <a:br>
              <a:rPr lang="nl-BE" altLang="fr-FR" sz="2900" dirty="0"/>
            </a:br>
            <a:r>
              <a:rPr lang="nl-BE" altLang="fr-FR" sz="2900" dirty="0" err="1">
                <a:solidFill>
                  <a:schemeClr val="tx2"/>
                </a:solidFill>
              </a:rPr>
              <a:t>Calcul</a:t>
            </a:r>
            <a:r>
              <a:rPr lang="nl-BE" altLang="fr-FR" sz="2900" dirty="0">
                <a:solidFill>
                  <a:schemeClr val="tx2"/>
                </a:solidFill>
              </a:rPr>
              <a:t> </a:t>
            </a:r>
            <a:endParaRPr lang="nl-NL" altLang="fr-FR" sz="2900" dirty="0">
              <a:solidFill>
                <a:schemeClr val="tx2"/>
              </a:solidFill>
            </a:endParaRPr>
          </a:p>
        </p:txBody>
      </p:sp>
      <p:sp>
        <p:nvSpPr>
          <p:cNvPr id="3" name="Content Placeholder 2"/>
          <p:cNvSpPr>
            <a:spLocks noGrp="1"/>
          </p:cNvSpPr>
          <p:nvPr>
            <p:ph idx="1"/>
          </p:nvPr>
        </p:nvSpPr>
        <p:spPr>
          <a:xfrm>
            <a:off x="1101725" y="1731963"/>
            <a:ext cx="7643813" cy="4525962"/>
          </a:xfrm>
        </p:spPr>
        <p:txBody>
          <a:bodyPr rtlCol="0">
            <a:normAutofit fontScale="92500" lnSpcReduction="20000"/>
          </a:bodyPr>
          <a:lstStyle/>
          <a:p>
            <a:pPr algn="just" eaLnBrk="1" fontAlgn="auto" hangingPunct="1">
              <a:buFont typeface="Arial" panose="020B0604020202020204" pitchFamily="34" charset="0"/>
              <a:buChar char="•"/>
              <a:defRPr/>
            </a:pPr>
            <a:endParaRPr lang="nl-BE" dirty="0"/>
          </a:p>
          <a:p>
            <a:pPr algn="just" eaLnBrk="1" fontAlgn="auto" hangingPunct="1">
              <a:buFont typeface="Arial" panose="020B0604020202020204" pitchFamily="34" charset="0"/>
              <a:buChar char="•"/>
              <a:defRPr/>
            </a:pPr>
            <a:r>
              <a:rPr lang="nl-BE" dirty="0"/>
              <a:t>Monsieur X a </a:t>
            </a:r>
            <a:r>
              <a:rPr lang="nl-BE" dirty="0" err="1"/>
              <a:t>une</a:t>
            </a:r>
            <a:r>
              <a:rPr lang="nl-BE" dirty="0"/>
              <a:t> carrière </a:t>
            </a:r>
            <a:r>
              <a:rPr lang="nl-BE" dirty="0" err="1"/>
              <a:t>professionnelle</a:t>
            </a:r>
            <a:r>
              <a:rPr lang="nl-BE" dirty="0"/>
              <a:t> de </a:t>
            </a:r>
            <a:r>
              <a:rPr lang="nl-BE" dirty="0" err="1"/>
              <a:t>travailleur</a:t>
            </a:r>
            <a:r>
              <a:rPr lang="nl-BE" dirty="0"/>
              <a:t> </a:t>
            </a:r>
            <a:r>
              <a:rPr lang="nl-BE" dirty="0" err="1"/>
              <a:t>indépendant</a:t>
            </a:r>
            <a:r>
              <a:rPr lang="nl-BE" dirty="0"/>
              <a:t> de 41 </a:t>
            </a:r>
            <a:r>
              <a:rPr lang="nl-BE" dirty="0" err="1"/>
              <a:t>années</a:t>
            </a:r>
            <a:r>
              <a:rPr lang="nl-BE" dirty="0"/>
              <a:t> </a:t>
            </a:r>
            <a:r>
              <a:rPr lang="nl-BE" dirty="0" err="1"/>
              <a:t>complètes</a:t>
            </a:r>
            <a:endParaRPr lang="nl-BE" dirty="0"/>
          </a:p>
          <a:p>
            <a:pPr algn="just" eaLnBrk="1" fontAlgn="auto" hangingPunct="1">
              <a:buFont typeface="Arial" panose="020B0604020202020204" pitchFamily="34" charset="0"/>
              <a:buChar char="•"/>
              <a:defRPr/>
            </a:pPr>
            <a:r>
              <a:rPr lang="nl-BE" dirty="0"/>
              <a:t>Sa </a:t>
            </a:r>
            <a:r>
              <a:rPr lang="nl-BE" dirty="0" err="1"/>
              <a:t>fraction</a:t>
            </a:r>
            <a:r>
              <a:rPr lang="nl-BE" dirty="0"/>
              <a:t> de carrière </a:t>
            </a:r>
            <a:r>
              <a:rPr lang="nl-BE" dirty="0" err="1"/>
              <a:t>est</a:t>
            </a:r>
            <a:r>
              <a:rPr lang="nl-BE" dirty="0"/>
              <a:t> de 12792/14040</a:t>
            </a:r>
          </a:p>
          <a:p>
            <a:pPr algn="just" eaLnBrk="1" fontAlgn="auto" hangingPunct="1">
              <a:buFont typeface="Arial" panose="020B0604020202020204" pitchFamily="34" charset="0"/>
              <a:buChar char="•"/>
              <a:defRPr/>
            </a:pPr>
            <a:r>
              <a:rPr lang="nl-BE" dirty="0" err="1"/>
              <a:t>Il</a:t>
            </a:r>
            <a:r>
              <a:rPr lang="nl-BE" dirty="0"/>
              <a:t> a </a:t>
            </a:r>
            <a:r>
              <a:rPr lang="nl-BE" dirty="0" err="1"/>
              <a:t>une</a:t>
            </a:r>
            <a:r>
              <a:rPr lang="nl-BE" dirty="0"/>
              <a:t> pension de retraite de </a:t>
            </a:r>
            <a:r>
              <a:rPr lang="nl-BE" dirty="0" err="1"/>
              <a:t>travailleur</a:t>
            </a:r>
            <a:r>
              <a:rPr lang="nl-BE" dirty="0"/>
              <a:t> </a:t>
            </a:r>
            <a:r>
              <a:rPr lang="nl-BE" dirty="0" err="1"/>
              <a:t>salarié</a:t>
            </a:r>
            <a:r>
              <a:rPr lang="nl-BE" dirty="0"/>
              <a:t> de 1000 </a:t>
            </a:r>
            <a:r>
              <a:rPr lang="nl-BE" dirty="0" err="1"/>
              <a:t>euros</a:t>
            </a:r>
            <a:r>
              <a:rPr lang="nl-BE" dirty="0"/>
              <a:t> </a:t>
            </a:r>
          </a:p>
          <a:p>
            <a:pPr algn="just" eaLnBrk="1" fontAlgn="auto" hangingPunct="1">
              <a:buFont typeface="Arial" panose="020B0604020202020204" pitchFamily="34" charset="0"/>
              <a:buChar char="•"/>
              <a:defRPr/>
            </a:pPr>
            <a:r>
              <a:rPr lang="nl-BE" dirty="0"/>
              <a:t>La pension minimum pour </a:t>
            </a:r>
            <a:r>
              <a:rPr lang="nl-BE" dirty="0" err="1"/>
              <a:t>une</a:t>
            </a:r>
            <a:r>
              <a:rPr lang="nl-BE" dirty="0"/>
              <a:t> carrière </a:t>
            </a:r>
            <a:r>
              <a:rPr lang="nl-BE" dirty="0" err="1"/>
              <a:t>complète</a:t>
            </a:r>
            <a:r>
              <a:rPr lang="nl-BE" dirty="0"/>
              <a:t> (14040/14040) </a:t>
            </a:r>
            <a:r>
              <a:rPr lang="nl-BE" dirty="0" err="1"/>
              <a:t>est</a:t>
            </a:r>
            <a:r>
              <a:rPr lang="nl-BE" dirty="0"/>
              <a:t> de 18393,83 </a:t>
            </a:r>
            <a:r>
              <a:rPr lang="nl-BE" dirty="0" err="1"/>
              <a:t>euros</a:t>
            </a:r>
            <a:r>
              <a:rPr lang="nl-BE" dirty="0"/>
              <a:t> au </a:t>
            </a:r>
            <a:r>
              <a:rPr lang="nl-BE" dirty="0" err="1"/>
              <a:t>taux</a:t>
            </a:r>
            <a:r>
              <a:rPr lang="nl-BE" dirty="0"/>
              <a:t> </a:t>
            </a:r>
            <a:r>
              <a:rPr lang="nl-BE" dirty="0" err="1"/>
              <a:t>isolé</a:t>
            </a:r>
            <a:endParaRPr lang="nl-BE" dirty="0"/>
          </a:p>
          <a:p>
            <a:pPr algn="just" eaLnBrk="1" fontAlgn="auto" hangingPunct="1">
              <a:buFont typeface="Arial" panose="020B0604020202020204" pitchFamily="34" charset="0"/>
              <a:buChar char="•"/>
              <a:defRPr/>
            </a:pPr>
            <a:r>
              <a:rPr lang="nl-BE" dirty="0" err="1"/>
              <a:t>Calcul</a:t>
            </a:r>
            <a:r>
              <a:rPr lang="nl-BE" dirty="0"/>
              <a:t> de la pension minimum :</a:t>
            </a:r>
          </a:p>
          <a:p>
            <a:pPr algn="just" eaLnBrk="1" fontAlgn="auto" hangingPunct="1">
              <a:buFont typeface="Arial" panose="020B0604020202020204" pitchFamily="34" charset="0"/>
              <a:buChar char="•"/>
              <a:defRPr/>
            </a:pPr>
            <a:r>
              <a:rPr lang="nl-BE" dirty="0"/>
              <a:t>18393,83 x 12792/14040 = 16758,82 </a:t>
            </a:r>
            <a:r>
              <a:rPr lang="nl-BE" dirty="0" err="1"/>
              <a:t>euros</a:t>
            </a:r>
            <a:r>
              <a:rPr lang="nl-BE" dirty="0"/>
              <a:t> par </a:t>
            </a:r>
            <a:r>
              <a:rPr lang="nl-BE" dirty="0" err="1"/>
              <a:t>an</a:t>
            </a:r>
            <a:endParaRPr lang="nl-BE" dirty="0"/>
          </a:p>
          <a:p>
            <a:pPr algn="just" eaLnBrk="1" fontAlgn="auto" hangingPunct="1">
              <a:buFont typeface="Arial" panose="020B0604020202020204" pitchFamily="34" charset="0"/>
              <a:buChar char="•"/>
              <a:defRPr/>
            </a:pPr>
            <a:r>
              <a:rPr lang="nl-BE" dirty="0" err="1"/>
              <a:t>Plafonnement</a:t>
            </a:r>
            <a:r>
              <a:rPr lang="nl-BE" dirty="0"/>
              <a:t> : 18393,83 – 1000 = 17393,83 (pas de </a:t>
            </a:r>
            <a:r>
              <a:rPr lang="nl-BE" dirty="0" err="1"/>
              <a:t>limitation</a:t>
            </a:r>
            <a:r>
              <a:rPr lang="nl-BE" dirty="0"/>
              <a:t>)</a:t>
            </a:r>
          </a:p>
          <a:p>
            <a:pPr algn="just" eaLnBrk="1" fontAlgn="auto" hangingPunct="1">
              <a:buFont typeface="Arial" panose="020B0604020202020204" pitchFamily="34" charset="0"/>
              <a:buChar char="•"/>
              <a:defRPr/>
            </a:pPr>
            <a:r>
              <a:rPr lang="nl-BE" dirty="0" err="1"/>
              <a:t>Montant</a:t>
            </a:r>
            <a:r>
              <a:rPr lang="nl-BE" dirty="0"/>
              <a:t> </a:t>
            </a:r>
            <a:r>
              <a:rPr lang="nl-BE" dirty="0" err="1"/>
              <a:t>final</a:t>
            </a:r>
            <a:r>
              <a:rPr lang="nl-BE" dirty="0"/>
              <a:t> : 16758,82 </a:t>
            </a:r>
            <a:r>
              <a:rPr lang="nl-BE" dirty="0" err="1"/>
              <a:t>euros</a:t>
            </a:r>
            <a:r>
              <a:rPr lang="nl-BE" dirty="0"/>
              <a:t> par </a:t>
            </a:r>
            <a:r>
              <a:rPr lang="nl-BE" dirty="0" err="1"/>
              <a:t>an</a:t>
            </a:r>
            <a:endParaRPr lang="nl-BE" dirty="0"/>
          </a:p>
        </p:txBody>
      </p:sp>
      <p:sp>
        <p:nvSpPr>
          <p:cNvPr id="573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573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573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9439C03-97CD-4D7B-BD21-6D4242684E2A}" type="slidenum">
              <a:rPr lang="nl-BE" altLang="fr-FR" smtClean="0">
                <a:solidFill>
                  <a:srgbClr val="000000"/>
                </a:solidFill>
              </a:rPr>
              <a:pPr/>
              <a:t>23</a:t>
            </a:fld>
            <a:endParaRPr lang="nl-BE" altLang="fr-FR">
              <a:solidFill>
                <a:srgbClr val="000000"/>
              </a:solidFill>
            </a:endParaRPr>
          </a:p>
        </p:txBody>
      </p:sp>
      <p:pic>
        <p:nvPicPr>
          <p:cNvPr id="573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12875"/>
            <a:ext cx="54927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080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La pension de retraite de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Calcul</a:t>
            </a:r>
            <a:r>
              <a:rPr lang="nl-BE" altLang="fr-FR" dirty="0">
                <a:solidFill>
                  <a:schemeClr val="tx2"/>
                </a:solidFill>
              </a:rPr>
              <a:t> </a:t>
            </a:r>
            <a:endParaRPr lang="nl-NL" altLang="fr-FR" dirty="0">
              <a:solidFill>
                <a:schemeClr val="tx2"/>
              </a:solidFill>
            </a:endParaRPr>
          </a:p>
        </p:txBody>
      </p:sp>
      <p:sp>
        <p:nvSpPr>
          <p:cNvPr id="3" name="Content Placeholder 2"/>
          <p:cNvSpPr>
            <a:spLocks noGrp="1"/>
          </p:cNvSpPr>
          <p:nvPr>
            <p:ph idx="1"/>
          </p:nvPr>
        </p:nvSpPr>
        <p:spPr>
          <a:xfrm>
            <a:off x="1101725" y="1731963"/>
            <a:ext cx="7643813" cy="4525962"/>
          </a:xfrm>
        </p:spPr>
        <p:txBody>
          <a:bodyPr rtlCol="0">
            <a:normAutofit/>
          </a:bodyPr>
          <a:lstStyle/>
          <a:p>
            <a:pPr algn="just" eaLnBrk="1" fontAlgn="auto" hangingPunct="1">
              <a:buFont typeface="Arial" panose="020B0604020202020204" pitchFamily="34" charset="0"/>
              <a:buChar char="•"/>
              <a:defRPr/>
            </a:pPr>
            <a:endParaRPr lang="nl-BE" dirty="0"/>
          </a:p>
          <a:p>
            <a:pPr marL="0" indent="0" algn="just" eaLnBrk="1" fontAlgn="auto" hangingPunct="1">
              <a:buFont typeface="Arial" charset="0"/>
              <a:buNone/>
              <a:defRPr/>
            </a:pPr>
            <a:endParaRPr lang="nl-BE" dirty="0"/>
          </a:p>
          <a:p>
            <a:pPr algn="just" eaLnBrk="1" fontAlgn="auto" hangingPunct="1">
              <a:buFont typeface="Arial" panose="020B0604020202020204" pitchFamily="34" charset="0"/>
              <a:buChar char="•"/>
              <a:defRPr/>
            </a:pPr>
            <a:r>
              <a:rPr lang="nl-BE" dirty="0"/>
              <a:t>Si </a:t>
            </a:r>
            <a:r>
              <a:rPr lang="nl-BE" dirty="0" err="1"/>
              <a:t>le</a:t>
            </a:r>
            <a:r>
              <a:rPr lang="nl-BE" dirty="0"/>
              <a:t> </a:t>
            </a:r>
            <a:r>
              <a:rPr lang="nl-BE" dirty="0" err="1"/>
              <a:t>montant</a:t>
            </a:r>
            <a:r>
              <a:rPr lang="nl-BE" dirty="0"/>
              <a:t> </a:t>
            </a:r>
            <a:r>
              <a:rPr lang="nl-BE" dirty="0" err="1"/>
              <a:t>calculé</a:t>
            </a:r>
            <a:r>
              <a:rPr lang="nl-BE" dirty="0"/>
              <a:t> de la pension minimum (</a:t>
            </a:r>
            <a:r>
              <a:rPr lang="nl-BE" dirty="0" err="1"/>
              <a:t>plafonnée</a:t>
            </a:r>
            <a:r>
              <a:rPr lang="nl-BE" dirty="0"/>
              <a:t> </a:t>
            </a:r>
            <a:r>
              <a:rPr lang="nl-BE" dirty="0" err="1"/>
              <a:t>ou</a:t>
            </a:r>
            <a:r>
              <a:rPr lang="nl-BE" dirty="0"/>
              <a:t> non) </a:t>
            </a:r>
            <a:r>
              <a:rPr lang="nl-BE" dirty="0" err="1"/>
              <a:t>est</a:t>
            </a:r>
            <a:r>
              <a:rPr lang="nl-BE" dirty="0"/>
              <a:t> </a:t>
            </a:r>
            <a:r>
              <a:rPr lang="nl-BE" dirty="0" err="1"/>
              <a:t>supérieur</a:t>
            </a:r>
            <a:r>
              <a:rPr lang="nl-BE" dirty="0"/>
              <a:t> au </a:t>
            </a:r>
            <a:r>
              <a:rPr lang="nl-BE" dirty="0" err="1"/>
              <a:t>calcul</a:t>
            </a:r>
            <a:r>
              <a:rPr lang="nl-BE" dirty="0"/>
              <a:t> </a:t>
            </a:r>
            <a:r>
              <a:rPr lang="nl-BE" dirty="0" err="1"/>
              <a:t>sur</a:t>
            </a:r>
            <a:r>
              <a:rPr lang="nl-BE" dirty="0"/>
              <a:t> base des </a:t>
            </a:r>
            <a:r>
              <a:rPr lang="nl-BE" dirty="0" err="1"/>
              <a:t>revenus</a:t>
            </a:r>
            <a:r>
              <a:rPr lang="nl-BE" dirty="0"/>
              <a:t> </a:t>
            </a:r>
            <a:r>
              <a:rPr lang="nl-BE" dirty="0" err="1"/>
              <a:t>professionnels</a:t>
            </a:r>
            <a:r>
              <a:rPr lang="nl-BE" dirty="0"/>
              <a:t> =&gt;  </a:t>
            </a:r>
            <a:r>
              <a:rPr lang="nl-BE" dirty="0" err="1"/>
              <a:t>octroi</a:t>
            </a:r>
            <a:r>
              <a:rPr lang="nl-BE" dirty="0"/>
              <a:t> du </a:t>
            </a:r>
            <a:r>
              <a:rPr lang="nl-BE" dirty="0" err="1"/>
              <a:t>montant</a:t>
            </a:r>
            <a:r>
              <a:rPr lang="nl-BE" dirty="0"/>
              <a:t> de pension minimum</a:t>
            </a:r>
          </a:p>
          <a:p>
            <a:pPr algn="just" eaLnBrk="1" fontAlgn="auto" hangingPunct="1">
              <a:buFont typeface="Arial" panose="020B0604020202020204" pitchFamily="34" charset="0"/>
              <a:buChar char="•"/>
              <a:defRPr/>
            </a:pPr>
            <a:endParaRPr lang="nl-BE" dirty="0"/>
          </a:p>
          <a:p>
            <a:pPr algn="just" eaLnBrk="1" fontAlgn="auto" hangingPunct="1">
              <a:buFont typeface="Arial" panose="020B0604020202020204" pitchFamily="34" charset="0"/>
              <a:buChar char="•"/>
              <a:defRPr/>
            </a:pPr>
            <a:r>
              <a:rPr lang="nl-BE" dirty="0" err="1"/>
              <a:t>Sinon</a:t>
            </a:r>
            <a:r>
              <a:rPr lang="nl-BE" dirty="0"/>
              <a:t> </a:t>
            </a:r>
            <a:r>
              <a:rPr lang="nl-BE" dirty="0" err="1"/>
              <a:t>octroi</a:t>
            </a:r>
            <a:r>
              <a:rPr lang="nl-BE" dirty="0"/>
              <a:t> du </a:t>
            </a:r>
            <a:r>
              <a:rPr lang="nl-BE" dirty="0" err="1"/>
              <a:t>montant</a:t>
            </a:r>
            <a:r>
              <a:rPr lang="nl-BE" dirty="0"/>
              <a:t> </a:t>
            </a:r>
            <a:r>
              <a:rPr lang="nl-BE" dirty="0" err="1"/>
              <a:t>calculé</a:t>
            </a:r>
            <a:r>
              <a:rPr lang="nl-BE" dirty="0"/>
              <a:t> </a:t>
            </a:r>
            <a:r>
              <a:rPr lang="nl-BE" dirty="0" err="1"/>
              <a:t>sur</a:t>
            </a:r>
            <a:r>
              <a:rPr lang="nl-BE" dirty="0"/>
              <a:t> base des </a:t>
            </a:r>
            <a:r>
              <a:rPr lang="nl-BE" dirty="0" err="1"/>
              <a:t>revenus</a:t>
            </a:r>
            <a:r>
              <a:rPr lang="nl-BE" dirty="0"/>
              <a:t> </a:t>
            </a:r>
            <a:r>
              <a:rPr lang="nl-BE" dirty="0" err="1"/>
              <a:t>professionnels</a:t>
            </a:r>
            <a:endParaRPr lang="nl-NL" dirty="0"/>
          </a:p>
          <a:p>
            <a:pPr algn="just" eaLnBrk="1" fontAlgn="auto" hangingPunct="1">
              <a:buFont typeface="Arial" panose="020B0604020202020204" pitchFamily="34" charset="0"/>
              <a:buChar char="•"/>
              <a:defRPr/>
            </a:pPr>
            <a:endParaRPr lang="nl-NL" dirty="0"/>
          </a:p>
        </p:txBody>
      </p:sp>
      <p:sp>
        <p:nvSpPr>
          <p:cNvPr id="5939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593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593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5EEED27-6695-43EE-BD8C-351EAA50CFBD}" type="slidenum">
              <a:rPr lang="nl-BE" altLang="fr-FR" smtClean="0">
                <a:solidFill>
                  <a:srgbClr val="000000"/>
                </a:solidFill>
              </a:rPr>
              <a:pPr/>
              <a:t>24</a:t>
            </a:fld>
            <a:endParaRPr lang="nl-BE" altLang="fr-FR">
              <a:solidFill>
                <a:srgbClr val="000000"/>
              </a:solidFill>
            </a:endParaRPr>
          </a:p>
        </p:txBody>
      </p:sp>
      <p:pic>
        <p:nvPicPr>
          <p:cNvPr id="593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12875"/>
            <a:ext cx="549275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111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1"/>
          <p:cNvSpPr>
            <a:spLocks noGrp="1"/>
          </p:cNvSpPr>
          <p:nvPr>
            <p:ph type="ctrTitle"/>
          </p:nvPr>
        </p:nvSpPr>
        <p:spPr>
          <a:xfrm>
            <a:off x="921116" y="2916727"/>
            <a:ext cx="7772400" cy="1811337"/>
          </a:xfrm>
        </p:spPr>
        <p:txBody>
          <a:bodyPr/>
          <a:lstStyle/>
          <a:p>
            <a:pPr algn="ctr" eaLnBrk="1" hangingPunct="1"/>
            <a:r>
              <a:rPr lang="fr-FR" altLang="fr-FR" dirty="0"/>
              <a:t>La pension de conjoint divorcé du régime indépendant</a:t>
            </a:r>
          </a:p>
        </p:txBody>
      </p:sp>
    </p:spTree>
    <p:extLst>
      <p:ext uri="{BB962C8B-B14F-4D97-AF65-F5344CB8AC3E}">
        <p14:creationId xmlns:p14="http://schemas.microsoft.com/office/powerpoint/2010/main" val="1446348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34583" y="371228"/>
            <a:ext cx="8831864" cy="836135"/>
          </a:xfrm>
        </p:spPr>
        <p:txBody>
          <a:bodyPr>
            <a:normAutofit fontScale="90000"/>
          </a:bodyPr>
          <a:lstStyle/>
          <a:p>
            <a:pPr eaLnBrk="1" hangingPunct="1">
              <a:spcBef>
                <a:spcPct val="0"/>
              </a:spcBef>
            </a:pPr>
            <a:r>
              <a:rPr lang="nl-BE" altLang="fr-FR" dirty="0"/>
              <a:t> Pension de </a:t>
            </a:r>
            <a:r>
              <a:rPr lang="nl-BE" altLang="fr-FR" dirty="0" err="1"/>
              <a:t>conjoint</a:t>
            </a:r>
            <a:r>
              <a:rPr lang="nl-BE" altLang="fr-FR" dirty="0"/>
              <a:t> </a:t>
            </a:r>
            <a:r>
              <a:rPr lang="nl-BE" altLang="fr-FR" dirty="0" err="1"/>
              <a:t>divorcé</a:t>
            </a:r>
            <a:r>
              <a:rPr lang="nl-BE" altLang="fr-FR" dirty="0"/>
              <a:t> du </a:t>
            </a:r>
            <a:r>
              <a:rPr lang="nl-BE" altLang="fr-FR" dirty="0" err="1"/>
              <a:t>travailleur</a:t>
            </a:r>
            <a:r>
              <a:rPr lang="nl-BE" altLang="fr-FR" dirty="0"/>
              <a:t> </a:t>
            </a:r>
            <a:r>
              <a:rPr lang="nl-BE" altLang="fr-FR" dirty="0" err="1"/>
              <a:t>indépendant</a:t>
            </a:r>
            <a:br>
              <a:rPr lang="nl-BE" altLang="fr-FR" dirty="0"/>
            </a:br>
            <a:r>
              <a:rPr lang="nl-BE" altLang="fr-FR" dirty="0"/>
              <a:t> </a:t>
            </a:r>
            <a:r>
              <a:rPr lang="nl-BE" altLang="fr-FR" dirty="0" err="1">
                <a:solidFill>
                  <a:schemeClr val="tx2"/>
                </a:solidFill>
              </a:rPr>
              <a:t>Conditions</a:t>
            </a:r>
            <a:endParaRPr lang="nl-NL" altLang="fr-FR" dirty="0">
              <a:solidFill>
                <a:schemeClr val="tx2"/>
              </a:solidFill>
            </a:endParaRPr>
          </a:p>
        </p:txBody>
      </p:sp>
      <p:sp>
        <p:nvSpPr>
          <p:cNvPr id="1024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1024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1024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6CCCB52-657D-4EFA-B2FA-F51CBE580E19}" type="slidenum">
              <a:rPr lang="nl-BE" altLang="fr-FR" smtClean="0">
                <a:solidFill>
                  <a:srgbClr val="000000"/>
                </a:solidFill>
              </a:rPr>
              <a:pPr/>
              <a:t>26</a:t>
            </a:fld>
            <a:endParaRPr lang="nl-BE" altLang="fr-FR">
              <a:solidFill>
                <a:srgbClr val="000000"/>
              </a:solidFill>
            </a:endParaRPr>
          </a:p>
        </p:txBody>
      </p:sp>
      <p:graphicFrame>
        <p:nvGraphicFramePr>
          <p:cNvPr id="8" name="Content Placeholder 7">
            <a:extLst>
              <a:ext uri="{FF2B5EF4-FFF2-40B4-BE49-F238E27FC236}">
                <a16:creationId xmlns:a16="http://schemas.microsoft.com/office/drawing/2014/main" id="{EB7F9D47-B290-4BB5-9980-18C58CF81333}"/>
              </a:ext>
            </a:extLst>
          </p:cNvPr>
          <p:cNvGraphicFramePr>
            <a:graphicFrameLocks noGrp="1"/>
          </p:cNvGraphicFramePr>
          <p:nvPr>
            <p:ph idx="1"/>
            <p:extLst>
              <p:ext uri="{D42A27DB-BD31-4B8C-83A1-F6EECF244321}">
                <p14:modId xmlns:p14="http://schemas.microsoft.com/office/powerpoint/2010/main" val="1766354645"/>
              </p:ext>
            </p:extLst>
          </p:nvPr>
        </p:nvGraphicFramePr>
        <p:xfrm>
          <a:off x="1101725" y="1731963"/>
          <a:ext cx="7643813"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986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34583" y="371228"/>
            <a:ext cx="8831864" cy="836135"/>
          </a:xfrm>
        </p:spPr>
        <p:txBody>
          <a:bodyPr>
            <a:normAutofit fontScale="90000"/>
          </a:bodyPr>
          <a:lstStyle/>
          <a:p>
            <a:pPr eaLnBrk="1" hangingPunct="1">
              <a:spcBef>
                <a:spcPct val="0"/>
              </a:spcBef>
            </a:pPr>
            <a:r>
              <a:rPr lang="nl-BE" altLang="fr-FR" dirty="0"/>
              <a:t> Pension de </a:t>
            </a:r>
            <a:r>
              <a:rPr lang="nl-BE" altLang="fr-FR" dirty="0" err="1"/>
              <a:t>conjoint</a:t>
            </a:r>
            <a:r>
              <a:rPr lang="nl-BE" altLang="fr-FR" dirty="0"/>
              <a:t> </a:t>
            </a:r>
            <a:r>
              <a:rPr lang="nl-BE" altLang="fr-FR" dirty="0" err="1"/>
              <a:t>divorcé</a:t>
            </a:r>
            <a:r>
              <a:rPr lang="nl-BE" altLang="fr-FR" dirty="0"/>
              <a:t> du </a:t>
            </a:r>
            <a:r>
              <a:rPr lang="nl-BE" altLang="fr-FR" dirty="0" err="1"/>
              <a:t>travailleur</a:t>
            </a:r>
            <a:r>
              <a:rPr lang="nl-BE" altLang="fr-FR" dirty="0"/>
              <a:t> </a:t>
            </a:r>
            <a:r>
              <a:rPr lang="nl-BE" altLang="fr-FR" dirty="0" err="1"/>
              <a:t>indépendant</a:t>
            </a:r>
            <a:br>
              <a:rPr lang="nl-BE" altLang="fr-FR" dirty="0"/>
            </a:br>
            <a:endParaRPr lang="nl-NL" altLang="fr-FR" dirty="0"/>
          </a:p>
        </p:txBody>
      </p:sp>
      <p:sp>
        <p:nvSpPr>
          <p:cNvPr id="3" name="Content Placeholder 2"/>
          <p:cNvSpPr>
            <a:spLocks noGrp="1"/>
          </p:cNvSpPr>
          <p:nvPr>
            <p:ph idx="1"/>
          </p:nvPr>
        </p:nvSpPr>
        <p:spPr>
          <a:xfrm>
            <a:off x="1101725" y="1731963"/>
            <a:ext cx="7643813" cy="4525962"/>
          </a:xfrm>
        </p:spPr>
        <p:txBody>
          <a:bodyPr rtlCol="0">
            <a:normAutofit/>
          </a:bodyPr>
          <a:lstStyle/>
          <a:p>
            <a:pPr algn="just">
              <a:buFont typeface="Arial" panose="020B0604020202020204" pitchFamily="34" charset="0"/>
              <a:buChar char="•"/>
              <a:defRPr/>
            </a:pPr>
            <a:r>
              <a:rPr lang="fr-BE" dirty="0"/>
              <a:t>Prise en compte de la carrière professionnelle de travailleur indépendant ou d’aidant de l’ex-conjoint pendant le mariage.</a:t>
            </a:r>
          </a:p>
          <a:p>
            <a:pPr marL="0" indent="0" algn="just">
              <a:buFont typeface="Arial" panose="020B0604020202020204" pitchFamily="34" charset="0"/>
              <a:buNone/>
              <a:defRPr/>
            </a:pPr>
            <a:r>
              <a:rPr lang="fr-BE" dirty="0"/>
              <a:t> </a:t>
            </a:r>
          </a:p>
          <a:p>
            <a:pPr algn="just">
              <a:buFont typeface="Arial" panose="020B0604020202020204" pitchFamily="34" charset="0"/>
              <a:buChar char="•"/>
              <a:defRPr/>
            </a:pPr>
            <a:r>
              <a:rPr lang="fr-BE" dirty="0"/>
              <a:t>A partir du trimestre du mariage jusqu’au trimestre du divorce inclus.</a:t>
            </a:r>
          </a:p>
          <a:p>
            <a:pPr marL="0" indent="0" algn="just">
              <a:buFont typeface="Arial" panose="020B0604020202020204" pitchFamily="34" charset="0"/>
              <a:buNone/>
              <a:defRPr/>
            </a:pPr>
            <a:endParaRPr lang="fr-BE" dirty="0"/>
          </a:p>
          <a:p>
            <a:pPr algn="just">
              <a:buFont typeface="Arial" panose="020B0604020202020204" pitchFamily="34" charset="0"/>
              <a:buChar char="•"/>
              <a:defRPr/>
            </a:pPr>
            <a:r>
              <a:rPr lang="fr-BE" dirty="0"/>
              <a:t>Années et trimestres valables pour la pension de retraite de l’ex-conjoint.</a:t>
            </a:r>
          </a:p>
          <a:p>
            <a:pPr marL="0" indent="0" algn="just">
              <a:buFont typeface="Arial" charset="0"/>
              <a:buNone/>
              <a:defRPr/>
            </a:pPr>
            <a:endParaRPr lang="fr-BE" dirty="0"/>
          </a:p>
          <a:p>
            <a:pPr algn="just" eaLnBrk="1" fontAlgn="auto" hangingPunct="1">
              <a:buFont typeface="Arial" panose="020B0604020202020204" pitchFamily="34" charset="0"/>
              <a:buChar char="•"/>
              <a:defRPr/>
            </a:pPr>
            <a:endParaRPr lang="nl-NL" dirty="0"/>
          </a:p>
        </p:txBody>
      </p:sp>
      <p:sp>
        <p:nvSpPr>
          <p:cNvPr id="1024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1024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1024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6CCCB52-657D-4EFA-B2FA-F51CBE580E19}" type="slidenum">
              <a:rPr lang="nl-BE" altLang="fr-FR" smtClean="0">
                <a:solidFill>
                  <a:srgbClr val="000000"/>
                </a:solidFill>
              </a:rPr>
              <a:pPr/>
              <a:t>27</a:t>
            </a:fld>
            <a:endParaRPr lang="nl-BE" altLang="fr-FR">
              <a:solidFill>
                <a:srgbClr val="000000"/>
              </a:solidFill>
            </a:endParaRPr>
          </a:p>
        </p:txBody>
      </p:sp>
    </p:spTree>
    <p:extLst>
      <p:ext uri="{BB962C8B-B14F-4D97-AF65-F5344CB8AC3E}">
        <p14:creationId xmlns:p14="http://schemas.microsoft.com/office/powerpoint/2010/main" val="2080108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07950" y="193675"/>
            <a:ext cx="8928100" cy="1008063"/>
          </a:xfrm>
        </p:spPr>
        <p:txBody>
          <a:bodyPr>
            <a:normAutofit fontScale="90000"/>
          </a:bodyPr>
          <a:lstStyle/>
          <a:p>
            <a:pPr eaLnBrk="1" hangingPunct="1">
              <a:spcBef>
                <a:spcPct val="0"/>
              </a:spcBef>
            </a:pPr>
            <a:r>
              <a:rPr lang="nl-BE" altLang="fr-FR" dirty="0"/>
              <a:t>Pension de </a:t>
            </a:r>
            <a:r>
              <a:rPr lang="nl-BE" altLang="fr-FR" dirty="0" err="1"/>
              <a:t>conjoint</a:t>
            </a:r>
            <a:r>
              <a:rPr lang="nl-BE" altLang="fr-FR" dirty="0"/>
              <a:t> </a:t>
            </a:r>
            <a:r>
              <a:rPr lang="nl-BE" altLang="fr-FR" dirty="0" err="1"/>
              <a:t>divorcé</a:t>
            </a:r>
            <a:r>
              <a:rPr lang="nl-BE" altLang="fr-FR" dirty="0"/>
              <a:t> du </a:t>
            </a:r>
            <a:r>
              <a:rPr lang="nl-BE" altLang="fr-FR" dirty="0" err="1"/>
              <a:t>travailleur</a:t>
            </a:r>
            <a:r>
              <a:rPr lang="nl-BE" altLang="fr-FR" dirty="0"/>
              <a:t> </a:t>
            </a:r>
            <a:r>
              <a:rPr lang="nl-BE" altLang="fr-FR" dirty="0" err="1"/>
              <a:t>indépendant</a:t>
            </a:r>
            <a:br>
              <a:rPr lang="nl-BE" altLang="fr-FR" dirty="0"/>
            </a:br>
            <a:endParaRPr lang="nl-NL" altLang="fr-FR" dirty="0"/>
          </a:p>
        </p:txBody>
      </p:sp>
      <p:sp>
        <p:nvSpPr>
          <p:cNvPr id="3" name="Content Placeholder 2"/>
          <p:cNvSpPr>
            <a:spLocks noGrp="1"/>
          </p:cNvSpPr>
          <p:nvPr>
            <p:ph idx="1"/>
          </p:nvPr>
        </p:nvSpPr>
        <p:spPr>
          <a:xfrm>
            <a:off x="1101725" y="1731963"/>
            <a:ext cx="7643813" cy="4525962"/>
          </a:xfrm>
        </p:spPr>
        <p:txBody>
          <a:bodyPr rtlCol="0">
            <a:normAutofit fontScale="70000" lnSpcReduction="20000"/>
          </a:bodyPr>
          <a:lstStyle/>
          <a:p>
            <a:pPr algn="just" eaLnBrk="1" fontAlgn="auto" hangingPunct="1">
              <a:spcBef>
                <a:spcPct val="0"/>
              </a:spcBef>
              <a:buFont typeface="Arial" panose="020B0604020202020204" pitchFamily="34" charset="0"/>
              <a:buChar char="•"/>
              <a:defRPr/>
            </a:pPr>
            <a:r>
              <a:rPr lang="fr-FR" altLang="fr-FR" sz="3200" dirty="0"/>
              <a:t>Limitation de la fraction de carrière avec toutes les fractions de carrière de toutes les pensions de retraite, survie, conjoint divorcé, de tous les régimes de pension belges ou étrangers</a:t>
            </a:r>
          </a:p>
          <a:p>
            <a:pPr marL="0" indent="0" algn="just" eaLnBrk="1" fontAlgn="auto" hangingPunct="1">
              <a:spcBef>
                <a:spcPct val="0"/>
              </a:spcBef>
              <a:buFont typeface="Arial" panose="020B0604020202020204" pitchFamily="34" charset="0"/>
              <a:buNone/>
              <a:defRPr/>
            </a:pPr>
            <a:endParaRPr lang="fr-FR" altLang="fr-FR" sz="3200" dirty="0"/>
          </a:p>
          <a:p>
            <a:pPr algn="just" eaLnBrk="1" fontAlgn="auto" hangingPunct="1">
              <a:spcBef>
                <a:spcPct val="0"/>
              </a:spcBef>
              <a:buFont typeface="Arial" panose="020B0604020202020204" pitchFamily="34" charset="0"/>
              <a:buChar char="•"/>
              <a:defRPr/>
            </a:pPr>
            <a:r>
              <a:rPr lang="fr-FR" altLang="fr-FR" sz="3200" dirty="0"/>
              <a:t>Si dépassement de l’unité, élimination des jours les moins avantageux en pension de conjoint divorcé en régime indépendant</a:t>
            </a:r>
          </a:p>
          <a:p>
            <a:pPr algn="just" eaLnBrk="1" fontAlgn="auto" hangingPunct="1">
              <a:spcBef>
                <a:spcPct val="0"/>
              </a:spcBef>
              <a:buFont typeface="Arial" panose="020B0604020202020204" pitchFamily="34" charset="0"/>
              <a:buChar char="•"/>
              <a:defRPr/>
            </a:pPr>
            <a:endParaRPr lang="fr-FR" altLang="fr-FR" sz="3200" dirty="0"/>
          </a:p>
          <a:p>
            <a:pPr algn="just" eaLnBrk="1" fontAlgn="auto" hangingPunct="1">
              <a:spcBef>
                <a:spcPct val="0"/>
              </a:spcBef>
              <a:buFont typeface="Arial" panose="020B0604020202020204" pitchFamily="34" charset="0"/>
              <a:buChar char="•"/>
              <a:defRPr/>
            </a:pPr>
            <a:r>
              <a:rPr lang="fr-FR" altLang="fr-FR" sz="3200" dirty="0"/>
              <a:t>Calcul uniquement sur base des revenus professionnels de l’ex-conjoint (revenus forfaitaires avant 1984, revenus réels ou fictifs après 1983)</a:t>
            </a:r>
          </a:p>
          <a:p>
            <a:pPr algn="just" eaLnBrk="1" fontAlgn="auto" hangingPunct="1">
              <a:lnSpc>
                <a:spcPct val="125000"/>
              </a:lnSpc>
              <a:spcBef>
                <a:spcPct val="0"/>
              </a:spcBef>
              <a:buFont typeface="Arial" panose="020B0604020202020204" pitchFamily="34" charset="0"/>
              <a:buNone/>
              <a:defRPr/>
            </a:pPr>
            <a:endParaRPr lang="fr-FR" altLang="fr-FR" sz="3200" dirty="0"/>
          </a:p>
          <a:p>
            <a:pPr algn="just" eaLnBrk="1" fontAlgn="auto" hangingPunct="1">
              <a:lnSpc>
                <a:spcPct val="125000"/>
              </a:lnSpc>
              <a:spcBef>
                <a:spcPct val="0"/>
              </a:spcBef>
              <a:buFont typeface="Arial" panose="020B0604020202020204" pitchFamily="34" charset="0"/>
              <a:buChar char="•"/>
              <a:defRPr/>
            </a:pPr>
            <a:r>
              <a:rPr lang="fr-FR" altLang="fr-FR" sz="3200" dirty="0"/>
              <a:t>Pas de pension minimum en pension de conjoint divorcé</a:t>
            </a:r>
          </a:p>
          <a:p>
            <a:pPr algn="just" eaLnBrk="1" fontAlgn="auto" hangingPunct="1">
              <a:spcBef>
                <a:spcPct val="0"/>
              </a:spcBef>
              <a:buFont typeface="Arial" panose="020B0604020202020204" pitchFamily="34" charset="0"/>
              <a:buChar char="•"/>
              <a:defRPr/>
            </a:pPr>
            <a:endParaRPr lang="fr-FR" altLang="fr-FR" sz="3200" dirty="0"/>
          </a:p>
          <a:p>
            <a:pPr eaLnBrk="1" fontAlgn="auto" hangingPunct="1">
              <a:spcBef>
                <a:spcPct val="0"/>
              </a:spcBef>
              <a:buFont typeface="Arial" panose="020B0604020202020204" pitchFamily="34" charset="0"/>
              <a:buNone/>
              <a:defRPr/>
            </a:pPr>
            <a:endParaRPr lang="fr-FR" altLang="fr-FR" sz="3200" dirty="0"/>
          </a:p>
          <a:p>
            <a:pPr eaLnBrk="1" fontAlgn="auto" hangingPunct="1">
              <a:buFont typeface="Arial" panose="020B0604020202020204" pitchFamily="34" charset="0"/>
              <a:buChar char="•"/>
              <a:defRPr/>
            </a:pPr>
            <a:endParaRPr lang="nl-NL" dirty="0"/>
          </a:p>
        </p:txBody>
      </p:sp>
      <p:sp>
        <p:nvSpPr>
          <p:cNvPr id="1054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1054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10547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D4F39C1-4550-4B0B-8453-484821201518}" type="slidenum">
              <a:rPr lang="nl-BE" altLang="fr-FR" smtClean="0">
                <a:solidFill>
                  <a:srgbClr val="000000"/>
                </a:solidFill>
              </a:rPr>
              <a:pPr/>
              <a:t>28</a:t>
            </a:fld>
            <a:endParaRPr lang="nl-BE" altLang="fr-FR">
              <a:solidFill>
                <a:srgbClr val="000000"/>
              </a:solidFill>
            </a:endParaRPr>
          </a:p>
        </p:txBody>
      </p:sp>
    </p:spTree>
    <p:extLst>
      <p:ext uri="{BB962C8B-B14F-4D97-AF65-F5344CB8AC3E}">
        <p14:creationId xmlns:p14="http://schemas.microsoft.com/office/powerpoint/2010/main" val="3508456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ctrTitle"/>
          </p:nvPr>
        </p:nvSpPr>
        <p:spPr>
          <a:xfrm>
            <a:off x="1009041" y="2661750"/>
            <a:ext cx="7772400" cy="1811337"/>
          </a:xfrm>
        </p:spPr>
        <p:txBody>
          <a:bodyPr/>
          <a:lstStyle/>
          <a:p>
            <a:pPr algn="ctr" eaLnBrk="1" hangingPunct="1"/>
            <a:r>
              <a:rPr lang="fr-FR" altLang="fr-FR" dirty="0"/>
              <a:t>LA PENSION DE SURVIE DU REGIME INDEPENDANT</a:t>
            </a:r>
          </a:p>
        </p:txBody>
      </p:sp>
    </p:spTree>
    <p:extLst>
      <p:ext uri="{BB962C8B-B14F-4D97-AF65-F5344CB8AC3E}">
        <p14:creationId xmlns:p14="http://schemas.microsoft.com/office/powerpoint/2010/main" val="345764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Régime de pension des </a:t>
            </a:r>
            <a:r>
              <a:rPr lang="nl-BE" altLang="fr-FR" dirty="0" err="1"/>
              <a:t>travailleurs</a:t>
            </a:r>
            <a:r>
              <a:rPr lang="nl-BE" altLang="fr-FR" dirty="0"/>
              <a:t> </a:t>
            </a:r>
            <a:r>
              <a:rPr lang="nl-BE" altLang="fr-FR" dirty="0" err="1"/>
              <a:t>indépendants</a:t>
            </a:r>
            <a:br>
              <a:rPr lang="nl-BE" altLang="fr-FR" dirty="0"/>
            </a:br>
            <a:r>
              <a:rPr lang="nl-BE" altLang="fr-FR" dirty="0">
                <a:solidFill>
                  <a:schemeClr val="tx2"/>
                </a:solidFill>
              </a:rPr>
              <a:t>Public </a:t>
            </a:r>
            <a:r>
              <a:rPr lang="nl-BE" altLang="fr-FR" dirty="0" err="1">
                <a:solidFill>
                  <a:schemeClr val="tx2"/>
                </a:solidFill>
              </a:rPr>
              <a:t>cible</a:t>
            </a:r>
            <a:r>
              <a:rPr lang="nl-BE" altLang="fr-FR" dirty="0">
                <a:solidFill>
                  <a:schemeClr val="tx2"/>
                </a:solidFill>
              </a:rPr>
              <a:t> </a:t>
            </a:r>
            <a:endParaRPr lang="nl-NL" altLang="fr-FR" dirty="0">
              <a:solidFill>
                <a:schemeClr val="tx2"/>
              </a:solidFill>
            </a:endParaRPr>
          </a:p>
        </p:txBody>
      </p:sp>
      <p:sp>
        <p:nvSpPr>
          <p:cNvPr id="3" name="Content Placeholder 2"/>
          <p:cNvSpPr>
            <a:spLocks noGrp="1"/>
          </p:cNvSpPr>
          <p:nvPr>
            <p:ph idx="1"/>
          </p:nvPr>
        </p:nvSpPr>
        <p:spPr>
          <a:xfrm>
            <a:off x="1101725" y="1731963"/>
            <a:ext cx="7643813" cy="4525962"/>
          </a:xfrm>
        </p:spPr>
        <p:txBody>
          <a:bodyPr rtlCol="0">
            <a:normAutofit fontScale="92500" lnSpcReduction="10000"/>
          </a:bodyPr>
          <a:lstStyle/>
          <a:p>
            <a:pPr eaLnBrk="1" fontAlgn="auto" hangingPunct="1">
              <a:defRPr/>
            </a:pPr>
            <a:r>
              <a:rPr lang="fr-FR" dirty="0"/>
              <a:t>Peut prétendre à une pension en régime indépendant : </a:t>
            </a:r>
          </a:p>
          <a:p>
            <a:pPr lvl="1" algn="just" eaLnBrk="1" fontAlgn="auto" hangingPunct="1">
              <a:buFont typeface="Arial" panose="020B0604020202020204" pitchFamily="34" charset="0"/>
              <a:buChar char="•"/>
              <a:defRPr/>
            </a:pPr>
            <a:r>
              <a:rPr lang="fr-FR" dirty="0"/>
              <a:t>Le travailleur indépendant: personne qui exerce une activité professionnelle sans être engagé dans les liens d’un contrat de travail ou d’un statut (fonctionnaire nommé)</a:t>
            </a:r>
          </a:p>
          <a:p>
            <a:pPr lvl="1" algn="just" eaLnBrk="1" fontAlgn="auto" hangingPunct="1">
              <a:buFont typeface="Arial" panose="020B0604020202020204" pitchFamily="34" charset="0"/>
              <a:buChar char="•"/>
              <a:defRPr/>
            </a:pPr>
            <a:r>
              <a:rPr lang="fr-FR" dirty="0"/>
              <a:t>l’aidant : personne qui aide ou remplace un travailleur indépendant dans l’exercice de sa profession</a:t>
            </a:r>
            <a:endParaRPr lang="fr-BE" dirty="0"/>
          </a:p>
          <a:p>
            <a:pPr lvl="1" algn="just" eaLnBrk="1" fontAlgn="auto" hangingPunct="1">
              <a:buFont typeface="Arial" panose="020B0604020202020204" pitchFamily="34" charset="0"/>
              <a:buChar char="•"/>
              <a:defRPr/>
            </a:pPr>
            <a:r>
              <a:rPr lang="fr-BE" dirty="0"/>
              <a:t>le conjoint aidant : personne qui aide, </a:t>
            </a:r>
            <a:r>
              <a:rPr lang="fr-FR" dirty="0"/>
              <a:t>dans l’exercice de sa profession, un travailleur indépendant avec lequel elle est mariée ou liée par une déclaration de cohabitation légale et qui ne bénéficie pas de revenus d’une autre activité professionnelle ou d’un revenu de remplacement (chômage,…)</a:t>
            </a:r>
          </a:p>
          <a:p>
            <a:pPr lvl="1" algn="just" eaLnBrk="1" fontAlgn="auto" hangingPunct="1">
              <a:buFont typeface="Arial" panose="020B0604020202020204" pitchFamily="34" charset="0"/>
              <a:buChar char="•"/>
              <a:defRPr/>
            </a:pPr>
            <a:endParaRPr lang="fr-FR" dirty="0"/>
          </a:p>
          <a:p>
            <a:pPr algn="just" eaLnBrk="1" fontAlgn="auto" hangingPunct="1">
              <a:defRPr/>
            </a:pPr>
            <a:r>
              <a:rPr lang="nl-BE" dirty="0" err="1"/>
              <a:t>Mêmes</a:t>
            </a:r>
            <a:r>
              <a:rPr lang="nl-BE" dirty="0"/>
              <a:t> </a:t>
            </a:r>
            <a:r>
              <a:rPr lang="nl-BE" dirty="0" err="1"/>
              <a:t>avantages</a:t>
            </a:r>
            <a:r>
              <a:rPr lang="nl-BE" dirty="0"/>
              <a:t> </a:t>
            </a:r>
            <a:r>
              <a:rPr lang="nl-BE" dirty="0" err="1"/>
              <a:t>qu’en</a:t>
            </a:r>
            <a:r>
              <a:rPr lang="nl-BE" dirty="0"/>
              <a:t> régime </a:t>
            </a:r>
            <a:r>
              <a:rPr lang="nl-BE" dirty="0" err="1"/>
              <a:t>salarié</a:t>
            </a:r>
            <a:r>
              <a:rPr lang="nl-BE" dirty="0"/>
              <a:t> : pension de retraite, de </a:t>
            </a:r>
            <a:r>
              <a:rPr lang="nl-BE" dirty="0" err="1"/>
              <a:t>survie</a:t>
            </a:r>
            <a:r>
              <a:rPr lang="nl-BE" dirty="0"/>
              <a:t>, de </a:t>
            </a:r>
            <a:r>
              <a:rPr lang="nl-BE" dirty="0" err="1"/>
              <a:t>conjoint</a:t>
            </a:r>
            <a:r>
              <a:rPr lang="nl-BE" dirty="0"/>
              <a:t> </a:t>
            </a:r>
            <a:r>
              <a:rPr lang="nl-BE" dirty="0" err="1"/>
              <a:t>séparé</a:t>
            </a:r>
            <a:r>
              <a:rPr lang="nl-BE" dirty="0"/>
              <a:t>, de </a:t>
            </a:r>
            <a:r>
              <a:rPr lang="nl-BE" dirty="0" err="1"/>
              <a:t>conjoint</a:t>
            </a:r>
            <a:r>
              <a:rPr lang="nl-BE" dirty="0"/>
              <a:t> </a:t>
            </a:r>
            <a:r>
              <a:rPr lang="nl-BE" dirty="0" err="1"/>
              <a:t>divorcé</a:t>
            </a:r>
            <a:endParaRPr lang="fr-FR" dirty="0"/>
          </a:p>
          <a:p>
            <a:pPr lvl="1" eaLnBrk="1" fontAlgn="auto" hangingPunct="1">
              <a:buFont typeface="Arial" panose="020B0604020202020204" pitchFamily="34" charset="0"/>
              <a:buChar char="•"/>
              <a:defRPr/>
            </a:pPr>
            <a:endParaRPr lang="fr-FR" dirty="0"/>
          </a:p>
          <a:p>
            <a:pPr eaLnBrk="1" fontAlgn="auto" hangingPunct="1">
              <a:buFont typeface="Arial" panose="020B0604020202020204" pitchFamily="34" charset="0"/>
              <a:buChar char="•"/>
              <a:defRPr/>
            </a:pPr>
            <a:endParaRPr lang="nl-NL" dirty="0"/>
          </a:p>
        </p:txBody>
      </p:sp>
      <p:sp>
        <p:nvSpPr>
          <p:cNvPr id="256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256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256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0E9ADD62-E2CF-4C5F-A9CB-4B9526FF0B6F}" type="slidenum">
              <a:rPr lang="nl-BE" altLang="fr-FR" smtClean="0">
                <a:solidFill>
                  <a:srgbClr val="000000"/>
                </a:solidFill>
              </a:rPr>
              <a:pPr/>
              <a:t>3</a:t>
            </a:fld>
            <a:endParaRPr lang="nl-BE" altLang="fr-FR">
              <a:solidFill>
                <a:srgbClr val="000000"/>
              </a:solidFill>
            </a:endParaRPr>
          </a:p>
        </p:txBody>
      </p:sp>
    </p:spTree>
    <p:extLst>
      <p:ext uri="{BB962C8B-B14F-4D97-AF65-F5344CB8AC3E}">
        <p14:creationId xmlns:p14="http://schemas.microsoft.com/office/powerpoint/2010/main" val="368128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844061" y="211260"/>
            <a:ext cx="8036169" cy="1204302"/>
          </a:xfrm>
        </p:spPr>
        <p:txBody>
          <a:bodyPr/>
          <a:lstStyle/>
          <a:p>
            <a:pPr eaLnBrk="1" hangingPunct="1">
              <a:spcBef>
                <a:spcPct val="0"/>
              </a:spcBef>
            </a:pPr>
            <a:r>
              <a:rPr lang="nl-BE" altLang="fr-FR" dirty="0"/>
              <a:t>La pension de </a:t>
            </a:r>
            <a:r>
              <a:rPr lang="nl-BE" altLang="fr-FR" dirty="0" err="1"/>
              <a:t>survie</a:t>
            </a:r>
            <a:r>
              <a:rPr lang="nl-BE" altLang="fr-FR" dirty="0"/>
              <a:t> du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Conditions</a:t>
            </a:r>
            <a:r>
              <a:rPr lang="nl-BE" altLang="fr-FR" dirty="0">
                <a:solidFill>
                  <a:schemeClr val="tx2"/>
                </a:solidFill>
              </a:rPr>
              <a:t> et carrière</a:t>
            </a:r>
            <a:endParaRPr lang="nl-NL" altLang="fr-FR" dirty="0">
              <a:solidFill>
                <a:schemeClr val="tx2"/>
              </a:solidFill>
            </a:endParaRPr>
          </a:p>
        </p:txBody>
      </p:sp>
      <p:sp>
        <p:nvSpPr>
          <p:cNvPr id="3" name="Content Placeholder 2"/>
          <p:cNvSpPr>
            <a:spLocks noGrp="1"/>
          </p:cNvSpPr>
          <p:nvPr>
            <p:ph idx="1"/>
          </p:nvPr>
        </p:nvSpPr>
        <p:spPr>
          <a:xfrm>
            <a:off x="1101725" y="1731963"/>
            <a:ext cx="7643813" cy="4525962"/>
          </a:xfrm>
        </p:spPr>
        <p:txBody>
          <a:bodyPr rtlCol="0">
            <a:normAutofit/>
          </a:bodyPr>
          <a:lstStyle/>
          <a:p>
            <a:pPr algn="just">
              <a:buFont typeface="Arial" panose="020B0604020202020204" pitchFamily="34" charset="0"/>
              <a:buChar char="•"/>
              <a:defRPr/>
            </a:pPr>
            <a:endParaRPr lang="fr-BE" sz="2800" b="1" dirty="0"/>
          </a:p>
          <a:p>
            <a:pPr algn="just">
              <a:buFont typeface="Arial" panose="020B0604020202020204" pitchFamily="34" charset="0"/>
              <a:buChar char="•"/>
              <a:defRPr/>
            </a:pPr>
            <a:endParaRPr lang="fr-BE" sz="3100" dirty="0"/>
          </a:p>
          <a:p>
            <a:pPr lvl="1">
              <a:buFont typeface="Arial" panose="020B0604020202020204" pitchFamily="34" charset="0"/>
              <a:buChar char="•"/>
              <a:defRPr/>
            </a:pPr>
            <a:endParaRPr lang="fr-BE" dirty="0"/>
          </a:p>
          <a:p>
            <a:pPr eaLnBrk="1" fontAlgn="auto" hangingPunct="1">
              <a:buFont typeface="Arial" panose="020B0604020202020204" pitchFamily="34" charset="0"/>
              <a:buChar char="•"/>
              <a:defRPr/>
            </a:pPr>
            <a:endParaRPr lang="fr-FR" dirty="0"/>
          </a:p>
        </p:txBody>
      </p:sp>
      <p:sp>
        <p:nvSpPr>
          <p:cNvPr id="716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716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716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C727150-11FB-4A82-93F9-75D3FE661EAD}" type="slidenum">
              <a:rPr lang="nl-BE" altLang="fr-FR" smtClean="0">
                <a:solidFill>
                  <a:srgbClr val="000000"/>
                </a:solidFill>
              </a:rPr>
              <a:pPr/>
              <a:t>30</a:t>
            </a:fld>
            <a:endParaRPr lang="nl-BE" altLang="fr-FR">
              <a:solidFill>
                <a:srgbClr val="000000"/>
              </a:solidFill>
            </a:endParaRPr>
          </a:p>
        </p:txBody>
      </p:sp>
      <p:graphicFrame>
        <p:nvGraphicFramePr>
          <p:cNvPr id="7" name="Content Placeholder 1">
            <a:extLst>
              <a:ext uri="{FF2B5EF4-FFF2-40B4-BE49-F238E27FC236}">
                <a16:creationId xmlns:a16="http://schemas.microsoft.com/office/drawing/2014/main" id="{E6675152-BFCA-464C-B8D4-F2702288E952}"/>
              </a:ext>
            </a:extLst>
          </p:cNvPr>
          <p:cNvGraphicFramePr>
            <a:graphicFrameLocks/>
          </p:cNvGraphicFramePr>
          <p:nvPr>
            <p:extLst>
              <p:ext uri="{D42A27DB-BD31-4B8C-83A1-F6EECF244321}">
                <p14:modId xmlns:p14="http://schemas.microsoft.com/office/powerpoint/2010/main" val="4113015928"/>
              </p:ext>
            </p:extLst>
          </p:nvPr>
        </p:nvGraphicFramePr>
        <p:xfrm>
          <a:off x="750093" y="1557338"/>
          <a:ext cx="7643813"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374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45123" y="193675"/>
            <a:ext cx="8291146" cy="1107587"/>
          </a:xfrm>
        </p:spPr>
        <p:txBody>
          <a:bodyPr/>
          <a:lstStyle/>
          <a:p>
            <a:pPr eaLnBrk="1" hangingPunct="1">
              <a:spcBef>
                <a:spcPct val="0"/>
              </a:spcBef>
            </a:pPr>
            <a:r>
              <a:rPr lang="nl-BE" altLang="fr-FR" dirty="0"/>
              <a:t>La pension de </a:t>
            </a:r>
            <a:r>
              <a:rPr lang="nl-BE" altLang="fr-FR" dirty="0" err="1"/>
              <a:t>survie</a:t>
            </a:r>
            <a:r>
              <a:rPr lang="nl-BE" altLang="fr-FR" dirty="0"/>
              <a:t> du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Calcul</a:t>
            </a:r>
            <a:endParaRPr lang="nl-NL" altLang="fr-FR" dirty="0">
              <a:solidFill>
                <a:schemeClr val="tx2"/>
              </a:solidFill>
            </a:endParaRPr>
          </a:p>
        </p:txBody>
      </p:sp>
      <p:sp>
        <p:nvSpPr>
          <p:cNvPr id="3" name="Content Placeholder 2"/>
          <p:cNvSpPr>
            <a:spLocks noGrp="1"/>
          </p:cNvSpPr>
          <p:nvPr>
            <p:ph idx="1"/>
          </p:nvPr>
        </p:nvSpPr>
        <p:spPr>
          <a:xfrm>
            <a:off x="1101725" y="1731963"/>
            <a:ext cx="7643813" cy="4525962"/>
          </a:xfrm>
        </p:spPr>
        <p:txBody>
          <a:bodyPr rtlCol="0">
            <a:normAutofit/>
          </a:bodyPr>
          <a:lstStyle/>
          <a:p>
            <a:pPr algn="just" eaLnBrk="1" fontAlgn="auto" hangingPunct="1">
              <a:defRPr/>
            </a:pPr>
            <a:r>
              <a:rPr lang="nl-BE" dirty="0" err="1"/>
              <a:t>Fraction</a:t>
            </a:r>
            <a:r>
              <a:rPr lang="nl-BE" dirty="0"/>
              <a:t> de carrière :</a:t>
            </a:r>
          </a:p>
          <a:p>
            <a:pPr lvl="1" algn="just" eaLnBrk="1" fontAlgn="auto" hangingPunct="1">
              <a:defRPr/>
            </a:pPr>
            <a:r>
              <a:rPr lang="nl-BE" dirty="0" err="1"/>
              <a:t>le</a:t>
            </a:r>
            <a:r>
              <a:rPr lang="nl-BE" dirty="0"/>
              <a:t> </a:t>
            </a:r>
            <a:r>
              <a:rPr lang="nl-BE" dirty="0" err="1"/>
              <a:t>défunt</a:t>
            </a:r>
            <a:r>
              <a:rPr lang="nl-BE" dirty="0"/>
              <a:t> </a:t>
            </a:r>
            <a:r>
              <a:rPr lang="nl-BE" dirty="0" err="1"/>
              <a:t>bénéficiait</a:t>
            </a:r>
            <a:r>
              <a:rPr lang="nl-BE" dirty="0"/>
              <a:t> de sa retraite </a:t>
            </a:r>
            <a:r>
              <a:rPr lang="nl-BE" dirty="0" err="1"/>
              <a:t>ou</a:t>
            </a:r>
            <a:r>
              <a:rPr lang="nl-BE" dirty="0"/>
              <a:t> </a:t>
            </a:r>
            <a:r>
              <a:rPr lang="nl-BE" dirty="0" err="1"/>
              <a:t>avait</a:t>
            </a:r>
            <a:r>
              <a:rPr lang="nl-BE" dirty="0"/>
              <a:t> plus de 65 </a:t>
            </a:r>
            <a:r>
              <a:rPr lang="nl-BE" dirty="0" err="1"/>
              <a:t>ans</a:t>
            </a:r>
            <a:r>
              <a:rPr lang="nl-BE" dirty="0"/>
              <a:t> : </a:t>
            </a:r>
            <a:r>
              <a:rPr lang="nl-BE" dirty="0" err="1"/>
              <a:t>même</a:t>
            </a:r>
            <a:r>
              <a:rPr lang="nl-BE" dirty="0"/>
              <a:t> </a:t>
            </a:r>
            <a:r>
              <a:rPr lang="nl-BE" dirty="0" err="1"/>
              <a:t>fraction</a:t>
            </a:r>
            <a:r>
              <a:rPr lang="nl-BE" dirty="0"/>
              <a:t> que </a:t>
            </a:r>
            <a:r>
              <a:rPr lang="nl-BE" dirty="0" err="1"/>
              <a:t>celle</a:t>
            </a:r>
            <a:r>
              <a:rPr lang="nl-BE" dirty="0"/>
              <a:t> de la pension de retraite du </a:t>
            </a:r>
            <a:r>
              <a:rPr lang="nl-BE" dirty="0" err="1"/>
              <a:t>défunt</a:t>
            </a:r>
            <a:endParaRPr lang="nl-BE" dirty="0"/>
          </a:p>
          <a:p>
            <a:pPr lvl="1" algn="just" eaLnBrk="1" fontAlgn="auto" hangingPunct="1">
              <a:defRPr/>
            </a:pPr>
            <a:r>
              <a:rPr lang="nl-BE" dirty="0"/>
              <a:t>Dans les </a:t>
            </a:r>
            <a:r>
              <a:rPr lang="nl-BE" dirty="0" err="1"/>
              <a:t>autres</a:t>
            </a:r>
            <a:r>
              <a:rPr lang="nl-BE" dirty="0"/>
              <a:t> </a:t>
            </a:r>
            <a:r>
              <a:rPr lang="nl-BE" dirty="0" err="1"/>
              <a:t>cas</a:t>
            </a:r>
            <a:r>
              <a:rPr lang="nl-BE" dirty="0"/>
              <a:t>, </a:t>
            </a:r>
            <a:r>
              <a:rPr lang="nl-BE" dirty="0" err="1"/>
              <a:t>fraction</a:t>
            </a:r>
            <a:r>
              <a:rPr lang="nl-BE" dirty="0"/>
              <a:t> </a:t>
            </a:r>
            <a:r>
              <a:rPr lang="nl-BE" dirty="0" err="1"/>
              <a:t>particulière</a:t>
            </a:r>
            <a:endParaRPr lang="nl-BE" dirty="0"/>
          </a:p>
          <a:p>
            <a:pPr eaLnBrk="1" hangingPunct="1">
              <a:spcBef>
                <a:spcPct val="20000"/>
              </a:spcBef>
              <a:spcAft>
                <a:spcPct val="0"/>
              </a:spcAft>
              <a:buClrTx/>
              <a:buSzTx/>
            </a:pPr>
            <a:endParaRPr lang="nl-NL" altLang="nl-NL" dirty="0"/>
          </a:p>
          <a:p>
            <a:pPr eaLnBrk="1" hangingPunct="1">
              <a:spcBef>
                <a:spcPct val="20000"/>
              </a:spcBef>
              <a:spcAft>
                <a:spcPct val="0"/>
              </a:spcAft>
              <a:buClrTx/>
              <a:buSzTx/>
            </a:pPr>
            <a:r>
              <a:rPr lang="nl-NL" altLang="nl-NL" dirty="0" err="1"/>
              <a:t>Calcul</a:t>
            </a:r>
            <a:r>
              <a:rPr lang="nl-NL" altLang="nl-NL" dirty="0"/>
              <a:t> de la pension de </a:t>
            </a:r>
            <a:r>
              <a:rPr lang="nl-NL" altLang="nl-NL" dirty="0" err="1"/>
              <a:t>survie</a:t>
            </a:r>
            <a:r>
              <a:rPr lang="nl-NL" altLang="nl-NL" dirty="0"/>
              <a:t> :</a:t>
            </a:r>
          </a:p>
          <a:p>
            <a:pPr marL="574675" lvl="1" indent="-342900" algn="just" eaLnBrk="1" hangingPunct="1">
              <a:spcBef>
                <a:spcPct val="20000"/>
              </a:spcBef>
              <a:spcAft>
                <a:spcPct val="0"/>
              </a:spcAft>
              <a:buClrTx/>
              <a:buSzTx/>
            </a:pPr>
            <a:endParaRPr lang="nl-NL" altLang="nl-NL" dirty="0"/>
          </a:p>
          <a:p>
            <a:pPr marL="574675" lvl="1" indent="-342900" algn="just" eaLnBrk="1" hangingPunct="1">
              <a:spcBef>
                <a:spcPct val="20000"/>
              </a:spcBef>
              <a:spcAft>
                <a:spcPct val="0"/>
              </a:spcAft>
              <a:buClrTx/>
              <a:buSzTx/>
            </a:pPr>
            <a:r>
              <a:rPr lang="nl-NL" altLang="nl-NL" dirty="0" err="1"/>
              <a:t>Unité</a:t>
            </a:r>
            <a:r>
              <a:rPr lang="nl-NL" altLang="nl-NL" dirty="0"/>
              <a:t> de carrière, </a:t>
            </a:r>
            <a:r>
              <a:rPr lang="nl-NL" altLang="nl-NL" dirty="0" err="1"/>
              <a:t>calcul</a:t>
            </a:r>
            <a:r>
              <a:rPr lang="nl-NL" altLang="nl-NL" dirty="0"/>
              <a:t> </a:t>
            </a:r>
            <a:r>
              <a:rPr lang="nl-NL" altLang="nl-NL" dirty="0" err="1"/>
              <a:t>sur</a:t>
            </a:r>
            <a:r>
              <a:rPr lang="nl-NL" altLang="nl-NL" dirty="0"/>
              <a:t> base des </a:t>
            </a:r>
            <a:r>
              <a:rPr lang="nl-NL" altLang="nl-NL" dirty="0" err="1"/>
              <a:t>revenus</a:t>
            </a:r>
            <a:r>
              <a:rPr lang="nl-NL" altLang="nl-NL" dirty="0"/>
              <a:t> </a:t>
            </a:r>
            <a:r>
              <a:rPr lang="nl-NL" altLang="nl-NL" dirty="0" err="1"/>
              <a:t>professionnels</a:t>
            </a:r>
            <a:r>
              <a:rPr lang="nl-NL" altLang="nl-NL" dirty="0"/>
              <a:t>, </a:t>
            </a:r>
            <a:r>
              <a:rPr lang="nl-NL" altLang="nl-NL" dirty="0" err="1"/>
              <a:t>calcul</a:t>
            </a:r>
            <a:r>
              <a:rPr lang="nl-NL" altLang="nl-NL" dirty="0"/>
              <a:t> </a:t>
            </a:r>
            <a:r>
              <a:rPr lang="nl-NL" altLang="nl-NL" dirty="0" err="1"/>
              <a:t>sur</a:t>
            </a:r>
            <a:r>
              <a:rPr lang="nl-NL" altLang="nl-NL" dirty="0"/>
              <a:t> base de la pension minimum</a:t>
            </a:r>
          </a:p>
          <a:p>
            <a:pPr marL="574675" lvl="1" indent="-342900" algn="just" eaLnBrk="1" hangingPunct="1">
              <a:spcBef>
                <a:spcPct val="20000"/>
              </a:spcBef>
              <a:spcAft>
                <a:spcPct val="0"/>
              </a:spcAft>
              <a:buClrTx/>
              <a:buSzTx/>
            </a:pPr>
            <a:r>
              <a:rPr lang="nl-NL" altLang="fr-FR" dirty="0"/>
              <a:t>Comme </a:t>
            </a:r>
            <a:r>
              <a:rPr lang="nl-NL" altLang="fr-FR" dirty="0" err="1"/>
              <a:t>une</a:t>
            </a:r>
            <a:r>
              <a:rPr lang="nl-NL" altLang="fr-FR" dirty="0"/>
              <a:t> pension de retraite</a:t>
            </a:r>
          </a:p>
          <a:p>
            <a:pPr eaLnBrk="1" fontAlgn="auto" hangingPunct="1">
              <a:buFont typeface="Arial" panose="020B0604020202020204" pitchFamily="34" charset="0"/>
              <a:buChar char="•"/>
              <a:defRPr/>
            </a:pPr>
            <a:endParaRPr lang="fr-FR" dirty="0"/>
          </a:p>
        </p:txBody>
      </p:sp>
      <p:sp>
        <p:nvSpPr>
          <p:cNvPr id="7270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727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727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557795B-F5AC-4DA5-A56F-AC05BC2A6199}" type="slidenum">
              <a:rPr lang="nl-BE" altLang="fr-FR" smtClean="0">
                <a:solidFill>
                  <a:srgbClr val="000000"/>
                </a:solidFill>
              </a:rPr>
              <a:pPr/>
              <a:t>31</a:t>
            </a:fld>
            <a:endParaRPr lang="nl-BE" altLang="fr-FR">
              <a:solidFill>
                <a:srgbClr val="000000"/>
              </a:solidFill>
            </a:endParaRPr>
          </a:p>
        </p:txBody>
      </p:sp>
    </p:spTree>
    <p:extLst>
      <p:ext uri="{BB962C8B-B14F-4D97-AF65-F5344CB8AC3E}">
        <p14:creationId xmlns:p14="http://schemas.microsoft.com/office/powerpoint/2010/main" val="1791163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89085" y="193675"/>
            <a:ext cx="8156453" cy="1186717"/>
          </a:xfrm>
        </p:spPr>
        <p:txBody>
          <a:bodyPr/>
          <a:lstStyle/>
          <a:p>
            <a:pPr eaLnBrk="1" hangingPunct="1">
              <a:spcBef>
                <a:spcPct val="0"/>
              </a:spcBef>
            </a:pPr>
            <a:r>
              <a:rPr lang="nl-BE" altLang="fr-FR" dirty="0"/>
              <a:t>La pension de </a:t>
            </a:r>
            <a:r>
              <a:rPr lang="nl-BE" altLang="fr-FR" dirty="0" err="1"/>
              <a:t>survie</a:t>
            </a:r>
            <a:r>
              <a:rPr lang="nl-BE" altLang="fr-FR" dirty="0"/>
              <a:t> du </a:t>
            </a:r>
            <a:r>
              <a:rPr lang="nl-BE" altLang="fr-FR" dirty="0" err="1"/>
              <a:t>travailleur</a:t>
            </a:r>
            <a:r>
              <a:rPr lang="nl-BE" altLang="fr-FR" dirty="0"/>
              <a:t> </a:t>
            </a:r>
            <a:r>
              <a:rPr lang="nl-BE" altLang="fr-FR" dirty="0" err="1"/>
              <a:t>indépendant</a:t>
            </a:r>
            <a:br>
              <a:rPr lang="nl-BE" altLang="fr-FR" dirty="0"/>
            </a:br>
            <a:r>
              <a:rPr lang="nl-BE" altLang="fr-FR" sz="2800" dirty="0" err="1">
                <a:solidFill>
                  <a:schemeClr val="tx2"/>
                </a:solidFill>
              </a:rPr>
              <a:t>Règles</a:t>
            </a:r>
            <a:r>
              <a:rPr lang="nl-BE" altLang="fr-FR" sz="2800" dirty="0">
                <a:solidFill>
                  <a:schemeClr val="tx2"/>
                </a:solidFill>
              </a:rPr>
              <a:t> de cumul</a:t>
            </a:r>
            <a:endParaRPr lang="nl-NL" altLang="fr-FR" dirty="0"/>
          </a:p>
        </p:txBody>
      </p:sp>
      <p:sp>
        <p:nvSpPr>
          <p:cNvPr id="3" name="Content Placeholder 2"/>
          <p:cNvSpPr>
            <a:spLocks noGrp="1"/>
          </p:cNvSpPr>
          <p:nvPr>
            <p:ph idx="1"/>
          </p:nvPr>
        </p:nvSpPr>
        <p:spPr>
          <a:xfrm>
            <a:off x="1042988" y="1700213"/>
            <a:ext cx="7643812" cy="4525962"/>
          </a:xfrm>
        </p:spPr>
        <p:txBody>
          <a:bodyPr rtlCol="0">
            <a:normAutofit/>
          </a:bodyPr>
          <a:lstStyle/>
          <a:p>
            <a:pPr algn="just" eaLnBrk="1" hangingPunct="1">
              <a:spcBef>
                <a:spcPct val="0"/>
              </a:spcBef>
              <a:spcAft>
                <a:spcPct val="0"/>
              </a:spcAft>
              <a:buClrTx/>
              <a:buSzTx/>
              <a:buFont typeface="Arial" panose="020B0604020202020204" pitchFamily="34" charset="0"/>
              <a:buChar char="•"/>
              <a:defRPr/>
            </a:pPr>
            <a:endParaRPr lang="fr-FR" altLang="nl-NL" dirty="0"/>
          </a:p>
          <a:p>
            <a:pPr algn="just" eaLnBrk="1" hangingPunct="1">
              <a:spcBef>
                <a:spcPct val="0"/>
              </a:spcBef>
              <a:spcAft>
                <a:spcPct val="0"/>
              </a:spcAft>
              <a:buClrTx/>
              <a:buSzTx/>
              <a:buFont typeface="Arial" panose="020B0604020202020204" pitchFamily="34" charset="0"/>
              <a:buChar char="•"/>
              <a:defRPr/>
            </a:pPr>
            <a:endParaRPr lang="fr-FR" altLang="nl-NL" dirty="0"/>
          </a:p>
          <a:p>
            <a:pPr algn="just" eaLnBrk="1" hangingPunct="1">
              <a:spcBef>
                <a:spcPct val="0"/>
              </a:spcBef>
              <a:spcAft>
                <a:spcPct val="0"/>
              </a:spcAft>
              <a:buClrTx/>
              <a:buSzTx/>
              <a:buFont typeface="Arial" panose="020B0604020202020204" pitchFamily="34" charset="0"/>
              <a:buChar char="•"/>
              <a:defRPr/>
            </a:pPr>
            <a:r>
              <a:rPr lang="fr-FR" altLang="nl-NL" dirty="0"/>
              <a:t>Si le demandeur a droit à une pension de survie et à d’autres droits dont au moins une pension de retraite:</a:t>
            </a:r>
          </a:p>
          <a:p>
            <a:pPr algn="just" eaLnBrk="1" hangingPunct="1">
              <a:spcBef>
                <a:spcPct val="0"/>
              </a:spcBef>
              <a:spcAft>
                <a:spcPct val="0"/>
              </a:spcAft>
              <a:buClrTx/>
              <a:buSzTx/>
              <a:buFont typeface="Arial" panose="020B0604020202020204" pitchFamily="34" charset="0"/>
              <a:buChar char="•"/>
              <a:defRPr/>
            </a:pPr>
            <a:endParaRPr lang="fr-FR" altLang="nl-NL" dirty="0"/>
          </a:p>
          <a:p>
            <a:pPr lvl="1" algn="just" eaLnBrk="1" hangingPunct="1">
              <a:spcBef>
                <a:spcPct val="0"/>
              </a:spcBef>
              <a:spcAft>
                <a:spcPct val="0"/>
              </a:spcAft>
              <a:buClrTx/>
              <a:buSzTx/>
              <a:buFont typeface="Arial" panose="020B0604020202020204" pitchFamily="34" charset="0"/>
              <a:buChar char="•"/>
              <a:defRPr/>
            </a:pPr>
            <a:r>
              <a:rPr lang="fr-FR" altLang="nl-NL" dirty="0"/>
              <a:t>Dans ce cas, le droit à la pension de retraite est toujours prioritaire</a:t>
            </a:r>
          </a:p>
          <a:p>
            <a:pPr lvl="1" algn="just" eaLnBrk="1" hangingPunct="1">
              <a:spcBef>
                <a:spcPct val="0"/>
              </a:spcBef>
              <a:spcAft>
                <a:spcPct val="0"/>
              </a:spcAft>
              <a:buClrTx/>
              <a:buSzTx/>
              <a:buFont typeface="Arial" panose="020B0604020202020204" pitchFamily="34" charset="0"/>
              <a:buChar char="•"/>
              <a:defRPr/>
            </a:pPr>
            <a:endParaRPr lang="fr-FR" altLang="nl-NL" sz="3000" dirty="0"/>
          </a:p>
          <a:p>
            <a:pPr lvl="1" algn="just" eaLnBrk="1" hangingPunct="1">
              <a:spcBef>
                <a:spcPct val="0"/>
              </a:spcBef>
              <a:spcAft>
                <a:spcPct val="0"/>
              </a:spcAft>
              <a:buClrTx/>
              <a:buSzTx/>
              <a:buFont typeface="Arial" panose="020B0604020202020204" pitchFamily="34" charset="0"/>
              <a:buChar char="•"/>
              <a:defRPr/>
            </a:pPr>
            <a:r>
              <a:rPr lang="fr-FR" altLang="nl-NL" dirty="0"/>
              <a:t>Le montant de la pension de survie est limité, voire mis à néant, en fonction des autres droits octroyés</a:t>
            </a:r>
          </a:p>
          <a:p>
            <a:pPr marL="0" indent="0" eaLnBrk="1" hangingPunct="1">
              <a:spcBef>
                <a:spcPct val="0"/>
              </a:spcBef>
              <a:spcAft>
                <a:spcPct val="0"/>
              </a:spcAft>
              <a:buClrTx/>
              <a:buSzTx/>
              <a:buFont typeface="Arial" panose="020B0604020202020204" pitchFamily="34" charset="0"/>
              <a:buNone/>
              <a:defRPr/>
            </a:pPr>
            <a:endParaRPr lang="fr-FR" altLang="nl-NL" sz="3000" dirty="0"/>
          </a:p>
          <a:p>
            <a:pPr eaLnBrk="1" fontAlgn="auto" hangingPunct="1">
              <a:buFont typeface="Arial" panose="020B0604020202020204" pitchFamily="34" charset="0"/>
              <a:buChar char="•"/>
              <a:defRPr/>
            </a:pPr>
            <a:endParaRPr lang="nl-NL" dirty="0"/>
          </a:p>
        </p:txBody>
      </p:sp>
      <p:sp>
        <p:nvSpPr>
          <p:cNvPr id="7578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757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757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9A42D2E-77E1-4CCB-AE5B-33D00134664F}" type="slidenum">
              <a:rPr lang="nl-BE" altLang="fr-FR" smtClean="0">
                <a:solidFill>
                  <a:srgbClr val="000000"/>
                </a:solidFill>
              </a:rPr>
              <a:pPr/>
              <a:t>32</a:t>
            </a:fld>
            <a:endParaRPr lang="nl-BE" altLang="fr-FR">
              <a:solidFill>
                <a:srgbClr val="000000"/>
              </a:solidFill>
            </a:endParaRPr>
          </a:p>
        </p:txBody>
      </p:sp>
    </p:spTree>
    <p:extLst>
      <p:ext uri="{BB962C8B-B14F-4D97-AF65-F5344CB8AC3E}">
        <p14:creationId xmlns:p14="http://schemas.microsoft.com/office/powerpoint/2010/main" val="4203995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ctrTitle"/>
          </p:nvPr>
        </p:nvSpPr>
        <p:spPr>
          <a:xfrm>
            <a:off x="929909" y="2749673"/>
            <a:ext cx="7772400" cy="1811337"/>
          </a:xfrm>
        </p:spPr>
        <p:txBody>
          <a:bodyPr/>
          <a:lstStyle/>
          <a:p>
            <a:pPr algn="ctr" eaLnBrk="1" hangingPunct="1"/>
            <a:r>
              <a:rPr lang="fr-FR" altLang="fr-FR" dirty="0"/>
              <a:t>L’ALLOCATION DE TRANSITION DU REGIME INDEPENDANT</a:t>
            </a:r>
          </a:p>
        </p:txBody>
      </p:sp>
    </p:spTree>
    <p:extLst>
      <p:ext uri="{BB962C8B-B14F-4D97-AF65-F5344CB8AC3E}">
        <p14:creationId xmlns:p14="http://schemas.microsoft.com/office/powerpoint/2010/main" val="1823685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844061" y="211260"/>
            <a:ext cx="8036169" cy="1204302"/>
          </a:xfrm>
        </p:spPr>
        <p:txBody>
          <a:bodyPr/>
          <a:lstStyle/>
          <a:p>
            <a:pPr eaLnBrk="1" hangingPunct="1">
              <a:spcBef>
                <a:spcPct val="0"/>
              </a:spcBef>
            </a:pPr>
            <a:r>
              <a:rPr lang="nl-BE" altLang="fr-FR" sz="2900" dirty="0" err="1"/>
              <a:t>L’allocation</a:t>
            </a:r>
            <a:r>
              <a:rPr lang="nl-BE" altLang="fr-FR" sz="2900" dirty="0"/>
              <a:t> de </a:t>
            </a:r>
            <a:r>
              <a:rPr lang="nl-BE" altLang="fr-FR" sz="2900" dirty="0" err="1"/>
              <a:t>transition</a:t>
            </a:r>
            <a:r>
              <a:rPr lang="nl-BE" altLang="fr-FR" sz="2900" dirty="0"/>
              <a:t> en régime </a:t>
            </a:r>
            <a:r>
              <a:rPr lang="nl-BE" altLang="fr-FR" sz="2900" dirty="0" err="1"/>
              <a:t>indépendant</a:t>
            </a:r>
            <a:br>
              <a:rPr lang="nl-BE" altLang="fr-FR" dirty="0"/>
            </a:br>
            <a:endParaRPr lang="nl-NL" altLang="fr-FR" dirty="0">
              <a:solidFill>
                <a:schemeClr val="tx2"/>
              </a:solidFill>
            </a:endParaRPr>
          </a:p>
        </p:txBody>
      </p:sp>
      <p:sp>
        <p:nvSpPr>
          <p:cNvPr id="3" name="Content Placeholder 2"/>
          <p:cNvSpPr>
            <a:spLocks noGrp="1"/>
          </p:cNvSpPr>
          <p:nvPr>
            <p:ph idx="1"/>
          </p:nvPr>
        </p:nvSpPr>
        <p:spPr>
          <a:xfrm>
            <a:off x="1101725" y="1731963"/>
            <a:ext cx="7643813" cy="4525962"/>
          </a:xfrm>
        </p:spPr>
        <p:txBody>
          <a:bodyPr rtlCol="0">
            <a:normAutofit/>
          </a:bodyPr>
          <a:lstStyle/>
          <a:p>
            <a:pPr algn="just">
              <a:buFont typeface="Arial" panose="020B0604020202020204" pitchFamily="34" charset="0"/>
              <a:buChar char="•"/>
              <a:defRPr/>
            </a:pPr>
            <a:endParaRPr lang="fr-BE" sz="2800" b="1" dirty="0"/>
          </a:p>
          <a:p>
            <a:pPr algn="just">
              <a:buFont typeface="Arial" panose="020B0604020202020204" pitchFamily="34" charset="0"/>
              <a:buChar char="•"/>
              <a:defRPr/>
            </a:pPr>
            <a:endParaRPr lang="fr-BE" sz="3100" dirty="0"/>
          </a:p>
          <a:p>
            <a:pPr lvl="1">
              <a:buFont typeface="Arial" panose="020B0604020202020204" pitchFamily="34" charset="0"/>
              <a:buChar char="•"/>
              <a:defRPr/>
            </a:pPr>
            <a:endParaRPr lang="fr-BE" dirty="0"/>
          </a:p>
          <a:p>
            <a:pPr eaLnBrk="1" fontAlgn="auto" hangingPunct="1">
              <a:buFont typeface="Arial" panose="020B0604020202020204" pitchFamily="34" charset="0"/>
              <a:buChar char="•"/>
              <a:defRPr/>
            </a:pPr>
            <a:endParaRPr lang="fr-FR" dirty="0"/>
          </a:p>
        </p:txBody>
      </p:sp>
      <p:sp>
        <p:nvSpPr>
          <p:cNvPr id="7168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716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716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C727150-11FB-4A82-93F9-75D3FE661EAD}" type="slidenum">
              <a:rPr lang="nl-BE" altLang="fr-FR" smtClean="0">
                <a:solidFill>
                  <a:srgbClr val="000000"/>
                </a:solidFill>
              </a:rPr>
              <a:pPr/>
              <a:t>34</a:t>
            </a:fld>
            <a:endParaRPr lang="nl-BE" altLang="fr-FR">
              <a:solidFill>
                <a:srgbClr val="000000"/>
              </a:solidFill>
            </a:endParaRPr>
          </a:p>
        </p:txBody>
      </p:sp>
      <p:graphicFrame>
        <p:nvGraphicFramePr>
          <p:cNvPr id="7" name="Content Placeholder 1">
            <a:extLst>
              <a:ext uri="{FF2B5EF4-FFF2-40B4-BE49-F238E27FC236}">
                <a16:creationId xmlns:a16="http://schemas.microsoft.com/office/drawing/2014/main" id="{E6675152-BFCA-464C-B8D4-F2702288E952}"/>
              </a:ext>
            </a:extLst>
          </p:cNvPr>
          <p:cNvGraphicFramePr>
            <a:graphicFrameLocks/>
          </p:cNvGraphicFramePr>
          <p:nvPr>
            <p:extLst>
              <p:ext uri="{D42A27DB-BD31-4B8C-83A1-F6EECF244321}">
                <p14:modId xmlns:p14="http://schemas.microsoft.com/office/powerpoint/2010/main" val="2400865854"/>
              </p:ext>
            </p:extLst>
          </p:nvPr>
        </p:nvGraphicFramePr>
        <p:xfrm>
          <a:off x="750093" y="1557338"/>
          <a:ext cx="7643813"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983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err="1"/>
              <a:t>L’allocation</a:t>
            </a:r>
            <a:r>
              <a:rPr lang="nl-BE" altLang="fr-FR" dirty="0"/>
              <a:t> de </a:t>
            </a:r>
            <a:r>
              <a:rPr lang="nl-BE" altLang="fr-FR" dirty="0" err="1"/>
              <a:t>transition</a:t>
            </a:r>
            <a:r>
              <a:rPr lang="nl-BE" altLang="fr-FR" dirty="0"/>
              <a:t> en régime </a:t>
            </a:r>
            <a:r>
              <a:rPr lang="nl-BE" altLang="fr-FR" dirty="0" err="1"/>
              <a:t>indépendant</a:t>
            </a:r>
            <a:br>
              <a:rPr lang="nl-BE" altLang="fr-FR" dirty="0"/>
            </a:br>
            <a:endParaRPr lang="nl-NL" altLang="fr-FR" dirty="0"/>
          </a:p>
        </p:txBody>
      </p:sp>
      <p:sp>
        <p:nvSpPr>
          <p:cNvPr id="3" name="Content Placeholder 2"/>
          <p:cNvSpPr>
            <a:spLocks noGrp="1"/>
          </p:cNvSpPr>
          <p:nvPr>
            <p:ph idx="1"/>
          </p:nvPr>
        </p:nvSpPr>
        <p:spPr>
          <a:xfrm>
            <a:off x="927101" y="1554163"/>
            <a:ext cx="7643812" cy="4525962"/>
          </a:xfrm>
        </p:spPr>
        <p:txBody>
          <a:bodyPr rtlCol="0">
            <a:normAutofit/>
          </a:bodyPr>
          <a:lstStyle/>
          <a:p>
            <a:pPr algn="just" eaLnBrk="1" hangingPunct="1">
              <a:spcBef>
                <a:spcPct val="0"/>
              </a:spcBef>
              <a:defRPr/>
            </a:pPr>
            <a:r>
              <a:rPr lang="fr-FR" altLang="fr-FR" dirty="0"/>
              <a:t>Calcul de l’allocation de transition :</a:t>
            </a:r>
            <a:endParaRPr lang="fr-FR" altLang="fr-FR" sz="3500" dirty="0"/>
          </a:p>
          <a:p>
            <a:pPr lvl="1">
              <a:defRPr/>
            </a:pPr>
            <a:r>
              <a:rPr lang="fr-BE" dirty="0"/>
              <a:t>Il est tenu compte de la carrière professionnelle du conjoint décédé en qualité de travailleur indépendant ou d'aidant</a:t>
            </a:r>
          </a:p>
          <a:p>
            <a:pPr lvl="1">
              <a:defRPr/>
            </a:pPr>
            <a:r>
              <a:rPr lang="fr-BE" dirty="0"/>
              <a:t>Application du principe de l’unité de carrière =&gt; fraction définitive d’ouverture du droit</a:t>
            </a:r>
          </a:p>
          <a:p>
            <a:pPr lvl="1">
              <a:defRPr/>
            </a:pPr>
            <a:r>
              <a:rPr lang="fr-BE" dirty="0"/>
              <a:t>Calcul sur base des revenus professionnels</a:t>
            </a:r>
          </a:p>
          <a:p>
            <a:pPr lvl="1">
              <a:defRPr/>
            </a:pPr>
            <a:r>
              <a:rPr lang="fr-BE" dirty="0"/>
              <a:t>Calcul sur base </a:t>
            </a:r>
            <a:r>
              <a:rPr lang="fr-FR" dirty="0"/>
              <a:t>d’un plancher minimum </a:t>
            </a:r>
          </a:p>
          <a:p>
            <a:pPr>
              <a:defRPr/>
            </a:pPr>
            <a:r>
              <a:rPr lang="fr-FR" dirty="0"/>
              <a:t>Durée de l’allocation de transition : </a:t>
            </a:r>
          </a:p>
          <a:p>
            <a:pPr marL="519112" lvl="1" indent="-285750">
              <a:defRPr/>
            </a:pPr>
            <a:r>
              <a:rPr lang="fr-FR" sz="1500" dirty="0"/>
              <a:t>18 mois si pas d’enfant à charge</a:t>
            </a:r>
          </a:p>
          <a:p>
            <a:pPr marL="519112" lvl="1" indent="-285750">
              <a:defRPr/>
            </a:pPr>
            <a:r>
              <a:rPr lang="fr-FR" sz="1500" dirty="0"/>
              <a:t>36 mois si enfant à charge de + de 13 ans avec allocations familiales</a:t>
            </a:r>
          </a:p>
          <a:p>
            <a:pPr marL="519112" lvl="1" indent="-285750">
              <a:defRPr/>
            </a:pPr>
            <a:r>
              <a:rPr lang="fr-FR" sz="1500" dirty="0"/>
              <a:t>48 mois si enfant à charge de – de 13 ans avec allocations familiales ou handicap</a:t>
            </a:r>
          </a:p>
          <a:p>
            <a:pPr marL="519112" lvl="1" indent="-285750">
              <a:defRPr/>
            </a:pPr>
            <a:endParaRPr lang="fr-FR" sz="1500" dirty="0"/>
          </a:p>
          <a:p>
            <a:pPr eaLnBrk="1" fontAlgn="auto" hangingPunct="1">
              <a:buFont typeface="Arial" panose="020B0604020202020204" pitchFamily="34" charset="0"/>
              <a:buChar char="•"/>
              <a:defRPr/>
            </a:pPr>
            <a:endParaRPr lang="nl-NL" dirty="0"/>
          </a:p>
        </p:txBody>
      </p:sp>
      <p:sp>
        <p:nvSpPr>
          <p:cNvPr id="962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962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962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0AB881E7-2636-49CC-B678-BE5172C95D7C}" type="slidenum">
              <a:rPr lang="nl-BE" altLang="fr-FR" smtClean="0">
                <a:solidFill>
                  <a:srgbClr val="000000"/>
                </a:solidFill>
              </a:rPr>
              <a:pPr/>
              <a:t>35</a:t>
            </a:fld>
            <a:endParaRPr lang="nl-BE" altLang="fr-FR">
              <a:solidFill>
                <a:srgbClr val="000000"/>
              </a:solidFill>
            </a:endParaRPr>
          </a:p>
        </p:txBody>
      </p:sp>
    </p:spTree>
    <p:extLst>
      <p:ext uri="{BB962C8B-B14F-4D97-AF65-F5344CB8AC3E}">
        <p14:creationId xmlns:p14="http://schemas.microsoft.com/office/powerpoint/2010/main" val="1587266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1"/>
          <p:cNvSpPr>
            <a:spLocks noGrp="1"/>
          </p:cNvSpPr>
          <p:nvPr>
            <p:ph type="ctrTitle"/>
          </p:nvPr>
        </p:nvSpPr>
        <p:spPr>
          <a:xfrm>
            <a:off x="1096963" y="3417888"/>
            <a:ext cx="7772400" cy="1811337"/>
          </a:xfrm>
        </p:spPr>
        <p:txBody>
          <a:bodyPr/>
          <a:lstStyle/>
          <a:p>
            <a:pPr algn="ctr" eaLnBrk="1" hangingPunct="1"/>
            <a:r>
              <a:rPr lang="fr-FR" altLang="fr-FR"/>
              <a:t>PAIEMENT</a:t>
            </a:r>
          </a:p>
        </p:txBody>
      </p:sp>
    </p:spTree>
    <p:extLst>
      <p:ext uri="{BB962C8B-B14F-4D97-AF65-F5344CB8AC3E}">
        <p14:creationId xmlns:p14="http://schemas.microsoft.com/office/powerpoint/2010/main" val="2759846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369277" y="193675"/>
            <a:ext cx="8376261" cy="1037248"/>
          </a:xfrm>
        </p:spPr>
        <p:txBody>
          <a:bodyPr>
            <a:normAutofit fontScale="90000"/>
          </a:bodyPr>
          <a:lstStyle/>
          <a:p>
            <a:pPr eaLnBrk="1" hangingPunct="1">
              <a:spcBef>
                <a:spcPct val="0"/>
              </a:spcBef>
            </a:pPr>
            <a:r>
              <a:rPr lang="nl-NL" altLang="fr-FR" dirty="0" err="1"/>
              <a:t>Paiement</a:t>
            </a:r>
            <a:r>
              <a:rPr lang="nl-NL" altLang="fr-FR" dirty="0"/>
              <a:t> des pensions de </a:t>
            </a:r>
            <a:r>
              <a:rPr lang="nl-NL" altLang="fr-FR" dirty="0" err="1"/>
              <a:t>travailleur</a:t>
            </a:r>
            <a:r>
              <a:rPr lang="nl-NL" altLang="fr-FR" dirty="0"/>
              <a:t> </a:t>
            </a:r>
            <a:r>
              <a:rPr lang="nl-NL" altLang="fr-FR" dirty="0" err="1"/>
              <a:t>indépendant</a:t>
            </a:r>
            <a:br>
              <a:rPr lang="nl-NL" altLang="fr-FR" dirty="0"/>
            </a:br>
            <a:r>
              <a:rPr lang="nl-NL" altLang="fr-FR" sz="2800" dirty="0" err="1">
                <a:solidFill>
                  <a:srgbClr val="235386"/>
                </a:solidFill>
              </a:rPr>
              <a:t>Conditions</a:t>
            </a:r>
            <a:endParaRPr lang="nl-NL" altLang="fr-FR" sz="2800" dirty="0">
              <a:solidFill>
                <a:srgbClr val="235386"/>
              </a:solidFill>
            </a:endParaRPr>
          </a:p>
        </p:txBody>
      </p:sp>
      <p:sp>
        <p:nvSpPr>
          <p:cNvPr id="108547" name="Content Placeholder 2"/>
          <p:cNvSpPr>
            <a:spLocks noGrp="1"/>
          </p:cNvSpPr>
          <p:nvPr>
            <p:ph idx="1"/>
          </p:nvPr>
        </p:nvSpPr>
        <p:spPr>
          <a:xfrm>
            <a:off x="1101725" y="1731963"/>
            <a:ext cx="7643813" cy="4525962"/>
          </a:xfrm>
        </p:spPr>
        <p:txBody>
          <a:bodyPr/>
          <a:lstStyle/>
          <a:p>
            <a:pPr marL="0" indent="0" algn="just" eaLnBrk="1" hangingPunct="1">
              <a:spcBef>
                <a:spcPct val="0"/>
              </a:spcBef>
              <a:buFont typeface="Arial" charset="0"/>
              <a:buNone/>
            </a:pPr>
            <a:r>
              <a:rPr lang="fr-FR" altLang="fr-FR" dirty="0"/>
              <a:t>Principes identiques au régime de pension des travailleurs salariés: cessation d’activité, activité autorisée, activité illimitée, cumul survie et indemnités pendant 12 mois,…</a:t>
            </a:r>
          </a:p>
          <a:p>
            <a:pPr marL="0" indent="0" algn="just">
              <a:buClr>
                <a:prstClr val="white"/>
              </a:buClr>
              <a:buNone/>
              <a:defRPr/>
            </a:pPr>
            <a:r>
              <a:rPr lang="fr-BE" sz="2400" dirty="0">
                <a:solidFill>
                  <a:prstClr val="white"/>
                </a:solidFill>
              </a:rPr>
              <a:t>Différence : </a:t>
            </a:r>
          </a:p>
          <a:p>
            <a:pPr algn="just">
              <a:buClr>
                <a:prstClr val="white"/>
              </a:buClr>
              <a:defRPr/>
            </a:pPr>
            <a:r>
              <a:rPr lang="fr-BE" sz="2400" dirty="0">
                <a:solidFill>
                  <a:prstClr val="white"/>
                </a:solidFill>
              </a:rPr>
              <a:t>en cas d'activité de travailleur indépendant ou d'aidant, montants limites à ne pas dépasser si activité autorisée = revenus professionnels nets retenus par l'administration des contributions pour l'établissement de l'impôt relatif à l'année concernée.</a:t>
            </a:r>
          </a:p>
          <a:p>
            <a:pPr algn="just">
              <a:buClr>
                <a:prstClr val="white"/>
              </a:buClr>
              <a:defRPr/>
            </a:pPr>
            <a:r>
              <a:rPr lang="fr-BE" altLang="fr-FR" sz="2400" dirty="0">
                <a:solidFill>
                  <a:prstClr val="white"/>
                </a:solidFill>
              </a:rPr>
              <a:t>Attention aux avantages en nature (voiture de société,…)</a:t>
            </a:r>
          </a:p>
          <a:p>
            <a:pPr algn="just">
              <a:buClr>
                <a:prstClr val="white"/>
              </a:buClr>
              <a:defRPr/>
            </a:pPr>
            <a:endParaRPr lang="fr-FR" altLang="fr-FR" dirty="0"/>
          </a:p>
          <a:p>
            <a:pPr marL="0" indent="0" eaLnBrk="1" hangingPunct="1">
              <a:spcBef>
                <a:spcPct val="0"/>
              </a:spcBef>
              <a:buFont typeface="Arial" charset="0"/>
              <a:buNone/>
            </a:pPr>
            <a:endParaRPr lang="nl-NL" altLang="fr-FR" dirty="0"/>
          </a:p>
        </p:txBody>
      </p:sp>
      <p:sp>
        <p:nvSpPr>
          <p:cNvPr id="1085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1085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1085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31E21B5-4C70-4AD6-82F1-2633FDF78B40}" type="slidenum">
              <a:rPr lang="nl-BE" altLang="fr-FR" smtClean="0">
                <a:solidFill>
                  <a:srgbClr val="000000"/>
                </a:solidFill>
              </a:rPr>
              <a:pPr/>
              <a:t>37</a:t>
            </a:fld>
            <a:endParaRPr lang="nl-BE" altLang="fr-FR">
              <a:solidFill>
                <a:srgbClr val="000000"/>
              </a:solidFill>
            </a:endParaRPr>
          </a:p>
        </p:txBody>
      </p:sp>
    </p:spTree>
    <p:extLst>
      <p:ext uri="{BB962C8B-B14F-4D97-AF65-F5344CB8AC3E}">
        <p14:creationId xmlns:p14="http://schemas.microsoft.com/office/powerpoint/2010/main" val="3035509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562709" y="193675"/>
            <a:ext cx="8182830" cy="1008063"/>
          </a:xfrm>
        </p:spPr>
        <p:txBody>
          <a:bodyPr/>
          <a:lstStyle/>
          <a:p>
            <a:pPr eaLnBrk="1" hangingPunct="1">
              <a:spcBef>
                <a:spcPct val="0"/>
              </a:spcBef>
            </a:pPr>
            <a:r>
              <a:rPr lang="nl-NL" altLang="fr-FR" dirty="0" err="1"/>
              <a:t>Paiement</a:t>
            </a:r>
            <a:r>
              <a:rPr lang="nl-NL" altLang="fr-FR" dirty="0"/>
              <a:t> des pensions du </a:t>
            </a:r>
            <a:r>
              <a:rPr lang="nl-NL" altLang="fr-FR" dirty="0" err="1"/>
              <a:t>régime</a:t>
            </a:r>
            <a:r>
              <a:rPr lang="nl-NL" altLang="fr-FR" dirty="0"/>
              <a:t> </a:t>
            </a:r>
            <a:r>
              <a:rPr lang="nl-NL" altLang="fr-FR" dirty="0" err="1"/>
              <a:t>indépendant</a:t>
            </a:r>
            <a:br>
              <a:rPr lang="nl-NL" altLang="fr-FR" dirty="0"/>
            </a:br>
            <a:r>
              <a:rPr lang="nl-NL" altLang="fr-FR" sz="2800" dirty="0" err="1">
                <a:solidFill>
                  <a:srgbClr val="235386"/>
                </a:solidFill>
              </a:rPr>
              <a:t>Modalités</a:t>
            </a:r>
            <a:r>
              <a:rPr lang="nl-NL" altLang="fr-FR" sz="2800" dirty="0">
                <a:solidFill>
                  <a:srgbClr val="235386"/>
                </a:solidFill>
              </a:rPr>
              <a:t> de </a:t>
            </a:r>
            <a:r>
              <a:rPr lang="nl-NL" altLang="fr-FR" sz="2800" dirty="0" err="1">
                <a:solidFill>
                  <a:srgbClr val="235386"/>
                </a:solidFill>
              </a:rPr>
              <a:t>paiement</a:t>
            </a:r>
            <a:endParaRPr lang="nl-NL" altLang="fr-FR" sz="2800" dirty="0">
              <a:solidFill>
                <a:srgbClr val="235386"/>
              </a:solidFill>
            </a:endParaRPr>
          </a:p>
        </p:txBody>
      </p:sp>
      <p:sp>
        <p:nvSpPr>
          <p:cNvPr id="134147" name="Content Placeholder 2"/>
          <p:cNvSpPr>
            <a:spLocks noGrp="1"/>
          </p:cNvSpPr>
          <p:nvPr>
            <p:ph idx="1"/>
          </p:nvPr>
        </p:nvSpPr>
        <p:spPr>
          <a:xfrm>
            <a:off x="1101725" y="1731963"/>
            <a:ext cx="7643813" cy="4525962"/>
          </a:xfrm>
        </p:spPr>
        <p:txBody>
          <a:bodyPr/>
          <a:lstStyle/>
          <a:p>
            <a:pPr marL="0" indent="0" algn="just">
              <a:buFont typeface="Arial" panose="020B0604020202020204" pitchFamily="34" charset="0"/>
              <a:buNone/>
              <a:defRPr/>
            </a:pPr>
            <a:r>
              <a:rPr lang="fr-BE" dirty="0"/>
              <a:t>Par qui ?</a:t>
            </a:r>
          </a:p>
          <a:p>
            <a:pPr marL="0" indent="0" algn="just">
              <a:buFont typeface="Arial" panose="020B0604020202020204" pitchFamily="34" charset="0"/>
              <a:buNone/>
              <a:defRPr/>
            </a:pPr>
            <a:endParaRPr lang="fr-BE" dirty="0"/>
          </a:p>
          <a:p>
            <a:pPr algn="just">
              <a:buFont typeface="Arial" panose="020B0604020202020204" pitchFamily="34" charset="0"/>
              <a:buChar char="•"/>
              <a:defRPr/>
            </a:pPr>
            <a:r>
              <a:rPr lang="fr-BE" dirty="0"/>
              <a:t>Paiement par le service "paiement" du Service Fédéral des Pensions -Tour du midi - 1060 Bruxelles. </a:t>
            </a:r>
          </a:p>
          <a:p>
            <a:pPr algn="just">
              <a:buFont typeface="Arial" panose="020B0604020202020204" pitchFamily="34" charset="0"/>
              <a:buChar char="•"/>
              <a:defRPr/>
            </a:pPr>
            <a:endParaRPr lang="fr-BE" dirty="0"/>
          </a:p>
          <a:p>
            <a:pPr algn="just">
              <a:buFont typeface="Arial" panose="020B0604020202020204" pitchFamily="34" charset="0"/>
              <a:buChar char="•"/>
              <a:defRPr/>
            </a:pPr>
            <a:r>
              <a:rPr lang="fr-BE" dirty="0"/>
              <a:t>Idem pour adaptations éventuelles effectuées automatiquement après décision de l’INASTI</a:t>
            </a:r>
          </a:p>
          <a:p>
            <a:pPr eaLnBrk="1" hangingPunct="1">
              <a:spcBef>
                <a:spcPct val="0"/>
              </a:spcBef>
              <a:buFont typeface="Arial" panose="020B0604020202020204" pitchFamily="34" charset="0"/>
              <a:buChar char="•"/>
              <a:defRPr/>
            </a:pPr>
            <a:endParaRPr lang="nl-NL" altLang="fr-FR" dirty="0"/>
          </a:p>
        </p:txBody>
      </p:sp>
      <p:sp>
        <p:nvSpPr>
          <p:cNvPr id="1187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1187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1187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462A215-000E-4A02-8BAB-40C790663CD8}" type="slidenum">
              <a:rPr lang="nl-BE" altLang="fr-FR" smtClean="0">
                <a:solidFill>
                  <a:srgbClr val="000000"/>
                </a:solidFill>
              </a:rPr>
              <a:pPr/>
              <a:t>38</a:t>
            </a:fld>
            <a:endParaRPr lang="nl-BE" altLang="fr-FR">
              <a:solidFill>
                <a:srgbClr val="000000"/>
              </a:solidFill>
            </a:endParaRPr>
          </a:p>
        </p:txBody>
      </p:sp>
    </p:spTree>
    <p:extLst>
      <p:ext uri="{BB962C8B-B14F-4D97-AF65-F5344CB8AC3E}">
        <p14:creationId xmlns:p14="http://schemas.microsoft.com/office/powerpoint/2010/main" val="908968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1"/>
          <p:cNvSpPr>
            <a:spLocks noGrp="1"/>
          </p:cNvSpPr>
          <p:nvPr>
            <p:ph type="ctrTitle"/>
          </p:nvPr>
        </p:nvSpPr>
        <p:spPr>
          <a:xfrm>
            <a:off x="1096963" y="3417888"/>
            <a:ext cx="7772400" cy="1811337"/>
          </a:xfrm>
        </p:spPr>
        <p:txBody>
          <a:bodyPr/>
          <a:lstStyle/>
          <a:p>
            <a:pPr algn="ctr" eaLnBrk="1" hangingPunct="1"/>
            <a:r>
              <a:rPr lang="fr-FR" altLang="fr-FR" dirty="0"/>
              <a:t>REFORME DES PENSIONS</a:t>
            </a:r>
          </a:p>
        </p:txBody>
      </p:sp>
    </p:spTree>
    <p:extLst>
      <p:ext uri="{BB962C8B-B14F-4D97-AF65-F5344CB8AC3E}">
        <p14:creationId xmlns:p14="http://schemas.microsoft.com/office/powerpoint/2010/main" val="103293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ctrTitle"/>
          </p:nvPr>
        </p:nvSpPr>
        <p:spPr>
          <a:xfrm>
            <a:off x="595801" y="2820011"/>
            <a:ext cx="7772400" cy="1811337"/>
          </a:xfrm>
        </p:spPr>
        <p:txBody>
          <a:bodyPr/>
          <a:lstStyle/>
          <a:p>
            <a:pPr algn="ctr" eaLnBrk="1" hangingPunct="1"/>
            <a:r>
              <a:rPr lang="fr-FR" altLang="fr-FR" dirty="0"/>
              <a:t>LA PENSION DE RETRAITE DU REGIME INDEPENDANT</a:t>
            </a:r>
          </a:p>
        </p:txBody>
      </p:sp>
    </p:spTree>
    <p:extLst>
      <p:ext uri="{BB962C8B-B14F-4D97-AF65-F5344CB8AC3E}">
        <p14:creationId xmlns:p14="http://schemas.microsoft.com/office/powerpoint/2010/main" val="871213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6D28-1B71-470A-831A-25CC9576D8D4}"/>
              </a:ext>
            </a:extLst>
          </p:cNvPr>
          <p:cNvSpPr>
            <a:spLocks noGrp="1"/>
          </p:cNvSpPr>
          <p:nvPr>
            <p:ph type="title"/>
          </p:nvPr>
        </p:nvSpPr>
        <p:spPr/>
        <p:txBody>
          <a:bodyPr/>
          <a:lstStyle/>
          <a:p>
            <a:r>
              <a:rPr lang="fr-BE" dirty="0"/>
              <a:t>Réforme des pensions </a:t>
            </a:r>
          </a:p>
        </p:txBody>
      </p:sp>
      <p:sp>
        <p:nvSpPr>
          <p:cNvPr id="3" name="Content Placeholder 2">
            <a:extLst>
              <a:ext uri="{FF2B5EF4-FFF2-40B4-BE49-F238E27FC236}">
                <a16:creationId xmlns:a16="http://schemas.microsoft.com/office/drawing/2014/main" id="{ED3B9C27-96C9-44AB-9588-E06DB3052B3E}"/>
              </a:ext>
            </a:extLst>
          </p:cNvPr>
          <p:cNvSpPr>
            <a:spLocks noGrp="1"/>
          </p:cNvSpPr>
          <p:nvPr>
            <p:ph idx="1"/>
          </p:nvPr>
        </p:nvSpPr>
        <p:spPr>
          <a:xfrm>
            <a:off x="927721" y="1462755"/>
            <a:ext cx="7643192" cy="4525963"/>
          </a:xfrm>
        </p:spPr>
        <p:txBody>
          <a:bodyPr/>
          <a:lstStyle/>
          <a:p>
            <a:r>
              <a:rPr lang="fr-BE" dirty="0"/>
              <a:t>Aucun texte n’est encore paru au Moniteur Belge</a:t>
            </a:r>
          </a:p>
          <a:p>
            <a:r>
              <a:rPr lang="fr-BE" dirty="0"/>
              <a:t>Bonus de pension :</a:t>
            </a:r>
          </a:p>
          <a:p>
            <a:pPr lvl="1"/>
            <a:r>
              <a:rPr lang="fr-BE" dirty="0"/>
              <a:t>Pour les pensions prenant cours à partir de 2024</a:t>
            </a:r>
          </a:p>
          <a:p>
            <a:pPr lvl="1"/>
            <a:r>
              <a:rPr lang="fr-BE" dirty="0"/>
              <a:t>Pour les personnes qui continuent à travailler au-delà de la date de prise de cours le plus tôt possible de la pension ou âge légal</a:t>
            </a:r>
          </a:p>
          <a:p>
            <a:pPr lvl="1"/>
            <a:r>
              <a:rPr lang="fr-BE" dirty="0"/>
              <a:t>Chaque trimestre d’activité donnerait droit à un montant de bonus en plus du montant de pension si :</a:t>
            </a:r>
          </a:p>
          <a:p>
            <a:pPr lvl="2"/>
            <a:r>
              <a:rPr lang="fr-BE" dirty="0"/>
              <a:t>Trimestre est situé après la date de prise de cours le plus tôt possible de la pension ou après l’âge légal ET</a:t>
            </a:r>
          </a:p>
          <a:p>
            <a:pPr lvl="2"/>
            <a:r>
              <a:rPr lang="fr-BE" dirty="0"/>
              <a:t>Valable pour la pension (pas les trimestres assimilés)</a:t>
            </a:r>
          </a:p>
          <a:p>
            <a:pPr lvl="1"/>
            <a:r>
              <a:rPr lang="fr-BE" dirty="0"/>
              <a:t>Nombre maximum de trimestres pris en compte limité à 12</a:t>
            </a:r>
          </a:p>
          <a:p>
            <a:pPr lvl="1"/>
            <a:r>
              <a:rPr lang="fr-BE" dirty="0"/>
              <a:t>Montant du bonus par trimestre pas encore connu</a:t>
            </a:r>
          </a:p>
          <a:p>
            <a:pPr lvl="1"/>
            <a:endParaRPr lang="fr-BE" dirty="0"/>
          </a:p>
          <a:p>
            <a:pPr lvl="1"/>
            <a:endParaRPr lang="fr-BE" dirty="0"/>
          </a:p>
          <a:p>
            <a:r>
              <a:rPr lang="fr-BE" dirty="0"/>
              <a:t>Condition d’octroi de la pension minimum :</a:t>
            </a:r>
          </a:p>
          <a:p>
            <a:pPr lvl="1"/>
            <a:r>
              <a:rPr lang="fr-BE" dirty="0"/>
              <a:t>La condition de minimum 30 années d’activité professionnelle ou assimilée reste</a:t>
            </a:r>
          </a:p>
          <a:p>
            <a:pPr lvl="1"/>
            <a:r>
              <a:rPr lang="fr-BE" dirty="0"/>
              <a:t>S’ajoute une condition du nombre de trimestres d’activité réelles.</a:t>
            </a:r>
          </a:p>
          <a:p>
            <a:pPr lvl="1"/>
            <a:endParaRPr lang="fr-BE" dirty="0"/>
          </a:p>
          <a:p>
            <a:pPr lvl="1"/>
            <a:endParaRPr lang="fr-BE" dirty="0"/>
          </a:p>
        </p:txBody>
      </p:sp>
      <p:sp>
        <p:nvSpPr>
          <p:cNvPr id="4" name="Date Placeholder 3">
            <a:extLst>
              <a:ext uri="{FF2B5EF4-FFF2-40B4-BE49-F238E27FC236}">
                <a16:creationId xmlns:a16="http://schemas.microsoft.com/office/drawing/2014/main" id="{B7AC2BA0-754C-495A-B6B8-697EF39FDFA7}"/>
              </a:ext>
            </a:extLst>
          </p:cNvPr>
          <p:cNvSpPr>
            <a:spLocks noGrp="1"/>
          </p:cNvSpPr>
          <p:nvPr>
            <p:ph type="dt" sz="half" idx="10"/>
          </p:nvPr>
        </p:nvSpPr>
        <p:spPr/>
        <p:txBody>
          <a:bodyPr/>
          <a:lstStyle/>
          <a:p>
            <a:pPr>
              <a:defRPr/>
            </a:pPr>
            <a:r>
              <a:rPr lang="fr-FR"/>
              <a:t>06/09/2022</a:t>
            </a:r>
            <a:endParaRPr lang="nl-BE"/>
          </a:p>
        </p:txBody>
      </p:sp>
      <p:sp>
        <p:nvSpPr>
          <p:cNvPr id="5" name="Footer Placeholder 4">
            <a:extLst>
              <a:ext uri="{FF2B5EF4-FFF2-40B4-BE49-F238E27FC236}">
                <a16:creationId xmlns:a16="http://schemas.microsoft.com/office/drawing/2014/main" id="{7F47FE8A-54E1-4E1A-B5DB-A2FD7E70A29B}"/>
              </a:ext>
            </a:extLst>
          </p:cNvPr>
          <p:cNvSpPr>
            <a:spLocks noGrp="1"/>
          </p:cNvSpPr>
          <p:nvPr>
            <p:ph type="ftr" sz="quarter" idx="11"/>
          </p:nvPr>
        </p:nvSpPr>
        <p:spPr/>
        <p:txBody>
          <a:bodyPr/>
          <a:lstStyle/>
          <a:p>
            <a:pPr>
              <a:defRPr/>
            </a:pPr>
            <a:r>
              <a:rPr lang="fr-FR"/>
              <a:t>Rixensart 2022</a:t>
            </a:r>
            <a:endParaRPr lang="nl-BE" dirty="0"/>
          </a:p>
        </p:txBody>
      </p:sp>
      <p:sp>
        <p:nvSpPr>
          <p:cNvPr id="6" name="Slide Number Placeholder 5">
            <a:extLst>
              <a:ext uri="{FF2B5EF4-FFF2-40B4-BE49-F238E27FC236}">
                <a16:creationId xmlns:a16="http://schemas.microsoft.com/office/drawing/2014/main" id="{AA325F14-2558-43B5-BA32-6B180FE1EF94}"/>
              </a:ext>
            </a:extLst>
          </p:cNvPr>
          <p:cNvSpPr>
            <a:spLocks noGrp="1"/>
          </p:cNvSpPr>
          <p:nvPr>
            <p:ph type="sldNum" sz="quarter" idx="12"/>
          </p:nvPr>
        </p:nvSpPr>
        <p:spPr/>
        <p:txBody>
          <a:bodyPr/>
          <a:lstStyle/>
          <a:p>
            <a:pPr>
              <a:defRPr/>
            </a:pPr>
            <a:fld id="{8CA12CF9-C5CB-4E14-881F-CAD2B5FB1E2A}" type="slidenum">
              <a:rPr lang="nl-BE" altLang="fr-FR" smtClean="0"/>
              <a:pPr>
                <a:defRPr/>
              </a:pPr>
              <a:t>40</a:t>
            </a:fld>
            <a:endParaRPr lang="nl-BE" altLang="fr-FR"/>
          </a:p>
        </p:txBody>
      </p:sp>
    </p:spTree>
    <p:extLst>
      <p:ext uri="{BB962C8B-B14F-4D97-AF65-F5344CB8AC3E}">
        <p14:creationId xmlns:p14="http://schemas.microsoft.com/office/powerpoint/2010/main" val="1921723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6D28-1B71-470A-831A-25CC9576D8D4}"/>
              </a:ext>
            </a:extLst>
          </p:cNvPr>
          <p:cNvSpPr>
            <a:spLocks noGrp="1"/>
          </p:cNvSpPr>
          <p:nvPr>
            <p:ph type="title"/>
          </p:nvPr>
        </p:nvSpPr>
        <p:spPr/>
        <p:txBody>
          <a:bodyPr/>
          <a:lstStyle/>
          <a:p>
            <a:r>
              <a:rPr lang="fr-BE" dirty="0"/>
              <a:t>Réforme des pensions </a:t>
            </a:r>
          </a:p>
        </p:txBody>
      </p:sp>
      <p:sp>
        <p:nvSpPr>
          <p:cNvPr id="3" name="Content Placeholder 2">
            <a:extLst>
              <a:ext uri="{FF2B5EF4-FFF2-40B4-BE49-F238E27FC236}">
                <a16:creationId xmlns:a16="http://schemas.microsoft.com/office/drawing/2014/main" id="{ED3B9C27-96C9-44AB-9588-E06DB3052B3E}"/>
              </a:ext>
            </a:extLst>
          </p:cNvPr>
          <p:cNvSpPr>
            <a:spLocks noGrp="1"/>
          </p:cNvSpPr>
          <p:nvPr>
            <p:ph idx="1"/>
          </p:nvPr>
        </p:nvSpPr>
        <p:spPr>
          <a:xfrm>
            <a:off x="927721" y="1462755"/>
            <a:ext cx="7643192" cy="4525963"/>
          </a:xfrm>
        </p:spPr>
        <p:txBody>
          <a:bodyPr/>
          <a:lstStyle/>
          <a:p>
            <a:r>
              <a:rPr lang="fr-BE" dirty="0"/>
              <a:t>Aucun texte n’est encore paru au Moniteur Belge</a:t>
            </a:r>
          </a:p>
          <a:p>
            <a:r>
              <a:rPr lang="fr-BE" dirty="0"/>
              <a:t>Condition d’octroi de la pension minimum :</a:t>
            </a:r>
          </a:p>
          <a:p>
            <a:pPr lvl="1"/>
            <a:r>
              <a:rPr lang="fr-BE" dirty="0"/>
              <a:t>La condition de minimum 30 années d’activité professionnelle ou assimilée reste</a:t>
            </a:r>
          </a:p>
          <a:p>
            <a:pPr lvl="1"/>
            <a:r>
              <a:rPr lang="fr-BE" dirty="0"/>
              <a:t>S’ajoute une seconde condition de travail effectif (5000 jours) mais modalités d’exécution encore en discussion</a:t>
            </a:r>
          </a:p>
          <a:p>
            <a:pPr lvl="1"/>
            <a:r>
              <a:rPr lang="fr-BE" dirty="0"/>
              <a:t>Certaines périodes sont assimilées à du travail effectif</a:t>
            </a:r>
          </a:p>
          <a:p>
            <a:pPr lvl="1"/>
            <a:r>
              <a:rPr lang="fr-BE" dirty="0"/>
              <a:t>D'autres périodes "pour raisons médicales" (notions à définir) seront déduites de la condition de travail effectif diminuant le nombre de jours de travail effectif à prouver</a:t>
            </a:r>
          </a:p>
          <a:p>
            <a:pPr lvl="1"/>
            <a:endParaRPr lang="fr-BE" dirty="0"/>
          </a:p>
          <a:p>
            <a:pPr lvl="1"/>
            <a:endParaRPr lang="fr-BE" dirty="0"/>
          </a:p>
          <a:p>
            <a:pPr marL="265112" lvl="1" indent="0">
              <a:buNone/>
            </a:pPr>
            <a:endParaRPr lang="fr-BE" dirty="0"/>
          </a:p>
        </p:txBody>
      </p:sp>
      <p:sp>
        <p:nvSpPr>
          <p:cNvPr id="4" name="Date Placeholder 3">
            <a:extLst>
              <a:ext uri="{FF2B5EF4-FFF2-40B4-BE49-F238E27FC236}">
                <a16:creationId xmlns:a16="http://schemas.microsoft.com/office/drawing/2014/main" id="{B7AC2BA0-754C-495A-B6B8-697EF39FDFA7}"/>
              </a:ext>
            </a:extLst>
          </p:cNvPr>
          <p:cNvSpPr>
            <a:spLocks noGrp="1"/>
          </p:cNvSpPr>
          <p:nvPr>
            <p:ph type="dt" sz="half" idx="10"/>
          </p:nvPr>
        </p:nvSpPr>
        <p:spPr/>
        <p:txBody>
          <a:bodyPr/>
          <a:lstStyle/>
          <a:p>
            <a:pPr>
              <a:defRPr/>
            </a:pPr>
            <a:r>
              <a:rPr lang="fr-FR"/>
              <a:t>06/09/2022</a:t>
            </a:r>
            <a:endParaRPr lang="nl-BE"/>
          </a:p>
        </p:txBody>
      </p:sp>
      <p:sp>
        <p:nvSpPr>
          <p:cNvPr id="5" name="Footer Placeholder 4">
            <a:extLst>
              <a:ext uri="{FF2B5EF4-FFF2-40B4-BE49-F238E27FC236}">
                <a16:creationId xmlns:a16="http://schemas.microsoft.com/office/drawing/2014/main" id="{7F47FE8A-54E1-4E1A-B5DB-A2FD7E70A29B}"/>
              </a:ext>
            </a:extLst>
          </p:cNvPr>
          <p:cNvSpPr>
            <a:spLocks noGrp="1"/>
          </p:cNvSpPr>
          <p:nvPr>
            <p:ph type="ftr" sz="quarter" idx="11"/>
          </p:nvPr>
        </p:nvSpPr>
        <p:spPr/>
        <p:txBody>
          <a:bodyPr/>
          <a:lstStyle/>
          <a:p>
            <a:pPr>
              <a:defRPr/>
            </a:pPr>
            <a:r>
              <a:rPr lang="fr-FR" dirty="0"/>
              <a:t>Rixensart 2022</a:t>
            </a:r>
            <a:endParaRPr lang="nl-BE" dirty="0"/>
          </a:p>
        </p:txBody>
      </p:sp>
      <p:sp>
        <p:nvSpPr>
          <p:cNvPr id="6" name="Slide Number Placeholder 5">
            <a:extLst>
              <a:ext uri="{FF2B5EF4-FFF2-40B4-BE49-F238E27FC236}">
                <a16:creationId xmlns:a16="http://schemas.microsoft.com/office/drawing/2014/main" id="{AA325F14-2558-43B5-BA32-6B180FE1EF94}"/>
              </a:ext>
            </a:extLst>
          </p:cNvPr>
          <p:cNvSpPr>
            <a:spLocks noGrp="1"/>
          </p:cNvSpPr>
          <p:nvPr>
            <p:ph type="sldNum" sz="quarter" idx="12"/>
          </p:nvPr>
        </p:nvSpPr>
        <p:spPr/>
        <p:txBody>
          <a:bodyPr/>
          <a:lstStyle/>
          <a:p>
            <a:pPr>
              <a:defRPr/>
            </a:pPr>
            <a:fld id="{8CA12CF9-C5CB-4E14-881F-CAD2B5FB1E2A}" type="slidenum">
              <a:rPr lang="nl-BE" altLang="fr-FR" smtClean="0"/>
              <a:pPr>
                <a:defRPr/>
              </a:pPr>
              <a:t>41</a:t>
            </a:fld>
            <a:endParaRPr lang="nl-BE" altLang="fr-FR"/>
          </a:p>
        </p:txBody>
      </p:sp>
    </p:spTree>
    <p:extLst>
      <p:ext uri="{BB962C8B-B14F-4D97-AF65-F5344CB8AC3E}">
        <p14:creationId xmlns:p14="http://schemas.microsoft.com/office/powerpoint/2010/main" val="1524967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1"/>
          <p:cNvSpPr>
            <a:spLocks noGrp="1"/>
          </p:cNvSpPr>
          <p:nvPr>
            <p:ph type="ctrTitle"/>
          </p:nvPr>
        </p:nvSpPr>
        <p:spPr>
          <a:xfrm>
            <a:off x="1096963" y="3417888"/>
            <a:ext cx="7772400" cy="1811337"/>
          </a:xfrm>
        </p:spPr>
        <p:txBody>
          <a:bodyPr/>
          <a:lstStyle/>
          <a:p>
            <a:pPr algn="ctr" eaLnBrk="1" hangingPunct="1"/>
            <a:r>
              <a:rPr lang="fr-FR" altLang="fr-FR" dirty="0"/>
              <a:t>ROLE DE L’INASTI</a:t>
            </a:r>
          </a:p>
        </p:txBody>
      </p:sp>
    </p:spTree>
    <p:extLst>
      <p:ext uri="{BB962C8B-B14F-4D97-AF65-F5344CB8AC3E}">
        <p14:creationId xmlns:p14="http://schemas.microsoft.com/office/powerpoint/2010/main" val="118508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101725" y="193675"/>
            <a:ext cx="7643813" cy="1008063"/>
          </a:xfrm>
        </p:spPr>
        <p:txBody>
          <a:bodyPr/>
          <a:lstStyle/>
          <a:p>
            <a:pPr eaLnBrk="1" hangingPunct="1">
              <a:spcBef>
                <a:spcPct val="0"/>
              </a:spcBef>
            </a:pPr>
            <a:r>
              <a:rPr lang="nl-NL" altLang="fr-FR" dirty="0" err="1"/>
              <a:t>Rôle</a:t>
            </a:r>
            <a:r>
              <a:rPr lang="nl-NL" altLang="fr-FR" dirty="0"/>
              <a:t> de </a:t>
            </a:r>
            <a:r>
              <a:rPr lang="nl-NL" altLang="fr-FR" dirty="0" err="1"/>
              <a:t>l’INASTI</a:t>
            </a:r>
            <a:r>
              <a:rPr lang="nl-NL" altLang="fr-FR" dirty="0"/>
              <a:t> en </a:t>
            </a:r>
            <a:r>
              <a:rPr lang="nl-NL" altLang="fr-FR" dirty="0" err="1"/>
              <a:t>matière</a:t>
            </a:r>
            <a:r>
              <a:rPr lang="nl-NL" altLang="fr-FR" dirty="0"/>
              <a:t> de pension</a:t>
            </a:r>
            <a:endParaRPr lang="nl-NL" altLang="fr-FR" sz="2800" dirty="0">
              <a:solidFill>
                <a:srgbClr val="235386"/>
              </a:solidFill>
            </a:endParaRPr>
          </a:p>
        </p:txBody>
      </p:sp>
      <p:sp>
        <p:nvSpPr>
          <p:cNvPr id="118787" name="Content Placeholder 2"/>
          <p:cNvSpPr>
            <a:spLocks noGrp="1"/>
          </p:cNvSpPr>
          <p:nvPr>
            <p:ph idx="1"/>
          </p:nvPr>
        </p:nvSpPr>
        <p:spPr>
          <a:xfrm>
            <a:off x="890710" y="1538532"/>
            <a:ext cx="7643813" cy="4525962"/>
          </a:xfrm>
        </p:spPr>
        <p:txBody>
          <a:bodyPr>
            <a:normAutofit fontScale="92500"/>
          </a:bodyPr>
          <a:lstStyle/>
          <a:p>
            <a:pPr algn="just" eaLnBrk="1" hangingPunct="1">
              <a:spcBef>
                <a:spcPct val="0"/>
              </a:spcBef>
              <a:defRPr/>
            </a:pPr>
            <a:r>
              <a:rPr lang="fr-FR" dirty="0"/>
              <a:t>Dès réception de la demande ou de l’examen d’office, constitution d’un dossier traité dans un bureau régional.</a:t>
            </a:r>
          </a:p>
          <a:p>
            <a:pPr algn="just" eaLnBrk="1" hangingPunct="1">
              <a:spcBef>
                <a:spcPct val="0"/>
              </a:spcBef>
              <a:defRPr/>
            </a:pPr>
            <a:r>
              <a:rPr lang="fr-FR" dirty="0"/>
              <a:t>Recueil des données nécessaires (preuves de carrière auprès de caisses d’assurances sociales, données relatives aux autres pensions auprès du SFP, questionnaire au demandeur,…) </a:t>
            </a:r>
          </a:p>
          <a:p>
            <a:pPr algn="just" eaLnBrk="1" hangingPunct="1">
              <a:spcBef>
                <a:spcPct val="0"/>
              </a:spcBef>
            </a:pPr>
            <a:r>
              <a:rPr lang="fr-FR" altLang="fr-FR" dirty="0"/>
              <a:t>Quand le dossier est complet, envoi d’une décision par la poste</a:t>
            </a:r>
          </a:p>
          <a:p>
            <a:pPr algn="just" eaLnBrk="1" hangingPunct="1">
              <a:spcBef>
                <a:spcPct val="0"/>
              </a:spcBef>
            </a:pPr>
            <a:r>
              <a:rPr lang="fr-FR" altLang="fr-FR" dirty="0"/>
              <a:t>Transmission des informations relatives à votre statut de pensionné par voie électronique à la mutuelle pour</a:t>
            </a:r>
            <a:br>
              <a:rPr lang="fr-FR" altLang="fr-FR" dirty="0"/>
            </a:br>
            <a:r>
              <a:rPr lang="fr-FR" altLang="fr-FR" dirty="0"/>
              <a:t>préserver les droits à l’assurance maladie-invalidité.</a:t>
            </a:r>
          </a:p>
          <a:p>
            <a:pPr algn="just" eaLnBrk="1" hangingPunct="1">
              <a:spcBef>
                <a:spcPct val="0"/>
              </a:spcBef>
            </a:pPr>
            <a:r>
              <a:rPr lang="fr-FR" altLang="fr-FR" dirty="0"/>
              <a:t>Si la pension est payable, envoi électronique par l’INASTI d’un mandat de paiement au SFP (Service Fédéral des Pensions)</a:t>
            </a:r>
            <a:endParaRPr lang="fr-FR" dirty="0"/>
          </a:p>
        </p:txBody>
      </p:sp>
      <p:sp>
        <p:nvSpPr>
          <p:cNvPr id="13210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1321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1321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616575E-2F8E-4B76-9BAE-7999069F949C}" type="slidenum">
              <a:rPr lang="nl-BE" altLang="fr-FR" smtClean="0">
                <a:solidFill>
                  <a:srgbClr val="000000"/>
                </a:solidFill>
              </a:rPr>
              <a:pPr/>
              <a:t>43</a:t>
            </a:fld>
            <a:endParaRPr lang="nl-BE" altLang="fr-FR">
              <a:solidFill>
                <a:srgbClr val="000000"/>
              </a:solidFill>
            </a:endParaRPr>
          </a:p>
        </p:txBody>
      </p:sp>
    </p:spTree>
    <p:extLst>
      <p:ext uri="{BB962C8B-B14F-4D97-AF65-F5344CB8AC3E}">
        <p14:creationId xmlns:p14="http://schemas.microsoft.com/office/powerpoint/2010/main" val="3888491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101725" y="193675"/>
            <a:ext cx="7643813" cy="1008063"/>
          </a:xfrm>
        </p:spPr>
        <p:txBody>
          <a:bodyPr/>
          <a:lstStyle/>
          <a:p>
            <a:pPr eaLnBrk="1" hangingPunct="1">
              <a:spcBef>
                <a:spcPct val="0"/>
              </a:spcBef>
            </a:pPr>
            <a:r>
              <a:rPr lang="nl-NL" altLang="fr-FR" dirty="0" err="1"/>
              <a:t>Rôle</a:t>
            </a:r>
            <a:r>
              <a:rPr lang="nl-NL" altLang="fr-FR" dirty="0"/>
              <a:t> de </a:t>
            </a:r>
            <a:r>
              <a:rPr lang="nl-NL" altLang="fr-FR" dirty="0" err="1"/>
              <a:t>l’INASTI</a:t>
            </a:r>
            <a:r>
              <a:rPr lang="nl-NL" altLang="fr-FR" dirty="0"/>
              <a:t> en </a:t>
            </a:r>
            <a:r>
              <a:rPr lang="nl-NL" altLang="fr-FR" dirty="0" err="1"/>
              <a:t>matière</a:t>
            </a:r>
            <a:r>
              <a:rPr lang="nl-NL" altLang="fr-FR" dirty="0"/>
              <a:t> de pension</a:t>
            </a:r>
            <a:endParaRPr lang="nl-NL" altLang="fr-FR" sz="2800" dirty="0">
              <a:solidFill>
                <a:srgbClr val="235386"/>
              </a:solidFill>
            </a:endParaRPr>
          </a:p>
        </p:txBody>
      </p:sp>
      <p:sp>
        <p:nvSpPr>
          <p:cNvPr id="118787" name="Content Placeholder 2"/>
          <p:cNvSpPr>
            <a:spLocks noGrp="1"/>
          </p:cNvSpPr>
          <p:nvPr>
            <p:ph idx="1"/>
          </p:nvPr>
        </p:nvSpPr>
        <p:spPr>
          <a:xfrm>
            <a:off x="890710" y="1538532"/>
            <a:ext cx="7643813" cy="4525962"/>
          </a:xfrm>
        </p:spPr>
        <p:txBody>
          <a:bodyPr>
            <a:normAutofit/>
          </a:bodyPr>
          <a:lstStyle/>
          <a:p>
            <a:pPr algn="just" eaLnBrk="1" hangingPunct="1">
              <a:spcBef>
                <a:spcPct val="0"/>
              </a:spcBef>
              <a:defRPr/>
            </a:pPr>
            <a:r>
              <a:rPr lang="fr-FR" dirty="0"/>
              <a:t>Plus d’informations sur </a:t>
            </a:r>
            <a:r>
              <a:rPr lang="nl-BE" b="1" u="sng" dirty="0"/>
              <a:t>www.inasti.be</a:t>
            </a:r>
          </a:p>
          <a:p>
            <a:pPr marL="0" indent="0" algn="just" eaLnBrk="1" hangingPunct="1">
              <a:spcBef>
                <a:spcPct val="0"/>
              </a:spcBef>
              <a:buNone/>
              <a:defRPr/>
            </a:pPr>
            <a:endParaRPr lang="nl-BE" b="1" u="sng" dirty="0"/>
          </a:p>
          <a:p>
            <a:pPr marL="0" indent="0" algn="just" eaLnBrk="1" hangingPunct="1">
              <a:spcBef>
                <a:spcPct val="0"/>
              </a:spcBef>
              <a:buNone/>
              <a:defRPr/>
            </a:pPr>
            <a:endParaRPr lang="nl-BE" b="1" u="sng" dirty="0"/>
          </a:p>
          <a:p>
            <a:pPr marL="0" indent="0" algn="just" eaLnBrk="1" hangingPunct="1">
              <a:spcBef>
                <a:spcPct val="0"/>
              </a:spcBef>
              <a:buNone/>
              <a:defRPr/>
            </a:pPr>
            <a:endParaRPr lang="nl-BE" u="sng" dirty="0"/>
          </a:p>
          <a:p>
            <a:pPr marL="0" indent="0" algn="just" eaLnBrk="1" hangingPunct="1">
              <a:spcBef>
                <a:spcPct val="0"/>
              </a:spcBef>
              <a:buNone/>
              <a:defRPr/>
            </a:pPr>
            <a:endParaRPr lang="fr-FR" u="sng" dirty="0"/>
          </a:p>
        </p:txBody>
      </p:sp>
      <p:sp>
        <p:nvSpPr>
          <p:cNvPr id="13210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1321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1321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616575E-2F8E-4B76-9BAE-7999069F949C}" type="slidenum">
              <a:rPr lang="nl-BE" altLang="fr-FR" smtClean="0">
                <a:solidFill>
                  <a:srgbClr val="000000"/>
                </a:solidFill>
              </a:rPr>
              <a:pPr/>
              <a:t>44</a:t>
            </a:fld>
            <a:endParaRPr lang="nl-BE" altLang="fr-FR">
              <a:solidFill>
                <a:srgbClr val="000000"/>
              </a:solidFill>
            </a:endParaRPr>
          </a:p>
        </p:txBody>
      </p:sp>
      <p:pic>
        <p:nvPicPr>
          <p:cNvPr id="3" name="Picture 2">
            <a:extLst>
              <a:ext uri="{FF2B5EF4-FFF2-40B4-BE49-F238E27FC236}">
                <a16:creationId xmlns:a16="http://schemas.microsoft.com/office/drawing/2014/main" id="{6C210ABD-495F-46E9-B416-080318E78665}"/>
              </a:ext>
            </a:extLst>
          </p:cNvPr>
          <p:cNvPicPr>
            <a:picLocks noChangeAspect="1"/>
          </p:cNvPicPr>
          <p:nvPr/>
        </p:nvPicPr>
        <p:blipFill>
          <a:blip r:embed="rId2"/>
          <a:stretch>
            <a:fillRect/>
          </a:stretch>
        </p:blipFill>
        <p:spPr>
          <a:xfrm>
            <a:off x="1254271" y="1998739"/>
            <a:ext cx="6916689" cy="4249783"/>
          </a:xfrm>
          <a:prstGeom prst="rect">
            <a:avLst/>
          </a:prstGeom>
        </p:spPr>
      </p:pic>
    </p:spTree>
    <p:extLst>
      <p:ext uri="{BB962C8B-B14F-4D97-AF65-F5344CB8AC3E}">
        <p14:creationId xmlns:p14="http://schemas.microsoft.com/office/powerpoint/2010/main" val="2521491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101725" y="193675"/>
            <a:ext cx="7643813" cy="1008063"/>
          </a:xfrm>
        </p:spPr>
        <p:txBody>
          <a:bodyPr/>
          <a:lstStyle/>
          <a:p>
            <a:pPr eaLnBrk="1" hangingPunct="1">
              <a:spcBef>
                <a:spcPct val="0"/>
              </a:spcBef>
            </a:pPr>
            <a:r>
              <a:rPr lang="nl-NL" altLang="fr-FR" dirty="0" err="1"/>
              <a:t>Rôle</a:t>
            </a:r>
            <a:r>
              <a:rPr lang="nl-NL" altLang="fr-FR" dirty="0"/>
              <a:t> de </a:t>
            </a:r>
            <a:r>
              <a:rPr lang="nl-NL" altLang="fr-FR" dirty="0" err="1"/>
              <a:t>l’INASTI</a:t>
            </a:r>
            <a:r>
              <a:rPr lang="nl-NL" altLang="fr-FR" dirty="0"/>
              <a:t> en </a:t>
            </a:r>
            <a:r>
              <a:rPr lang="nl-NL" altLang="fr-FR" dirty="0" err="1"/>
              <a:t>matière</a:t>
            </a:r>
            <a:r>
              <a:rPr lang="nl-NL" altLang="fr-FR" dirty="0"/>
              <a:t> de pension</a:t>
            </a:r>
            <a:endParaRPr lang="nl-NL" altLang="fr-FR" sz="2800" dirty="0">
              <a:solidFill>
                <a:srgbClr val="235386"/>
              </a:solidFill>
            </a:endParaRPr>
          </a:p>
        </p:txBody>
      </p:sp>
      <p:sp>
        <p:nvSpPr>
          <p:cNvPr id="118787" name="Content Placeholder 2"/>
          <p:cNvSpPr>
            <a:spLocks noGrp="1"/>
          </p:cNvSpPr>
          <p:nvPr>
            <p:ph idx="1"/>
          </p:nvPr>
        </p:nvSpPr>
        <p:spPr>
          <a:xfrm>
            <a:off x="890710" y="1538532"/>
            <a:ext cx="7643813" cy="4525962"/>
          </a:xfrm>
        </p:spPr>
        <p:txBody>
          <a:bodyPr>
            <a:normAutofit/>
          </a:bodyPr>
          <a:lstStyle/>
          <a:p>
            <a:pPr marL="0" indent="0" algn="just" eaLnBrk="1" hangingPunct="1">
              <a:spcBef>
                <a:spcPct val="0"/>
              </a:spcBef>
              <a:buNone/>
              <a:defRPr/>
            </a:pPr>
            <a:endParaRPr lang="nl-BE" b="1" u="sng" dirty="0"/>
          </a:p>
          <a:p>
            <a:pPr marL="0" indent="0" algn="just" eaLnBrk="1" hangingPunct="1">
              <a:spcBef>
                <a:spcPct val="0"/>
              </a:spcBef>
              <a:buNone/>
              <a:defRPr/>
            </a:pPr>
            <a:endParaRPr lang="nl-BE" b="1" u="sng" dirty="0"/>
          </a:p>
          <a:p>
            <a:pPr marL="0" indent="0" algn="just" eaLnBrk="1" hangingPunct="1">
              <a:spcBef>
                <a:spcPct val="0"/>
              </a:spcBef>
              <a:buNone/>
              <a:defRPr/>
            </a:pPr>
            <a:endParaRPr lang="nl-BE" u="sng" dirty="0"/>
          </a:p>
          <a:p>
            <a:pPr marL="0" indent="0" algn="just" eaLnBrk="1" hangingPunct="1">
              <a:spcBef>
                <a:spcPct val="0"/>
              </a:spcBef>
              <a:buNone/>
              <a:defRPr/>
            </a:pPr>
            <a:endParaRPr lang="fr-FR" u="sng" dirty="0"/>
          </a:p>
        </p:txBody>
      </p:sp>
      <p:sp>
        <p:nvSpPr>
          <p:cNvPr id="13210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1321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1321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616575E-2F8E-4B76-9BAE-7999069F949C}" type="slidenum">
              <a:rPr lang="nl-BE" altLang="fr-FR" smtClean="0">
                <a:solidFill>
                  <a:srgbClr val="000000"/>
                </a:solidFill>
              </a:rPr>
              <a:pPr/>
              <a:t>45</a:t>
            </a:fld>
            <a:endParaRPr lang="nl-BE" altLang="fr-FR">
              <a:solidFill>
                <a:srgbClr val="000000"/>
              </a:solidFill>
            </a:endParaRPr>
          </a:p>
        </p:txBody>
      </p:sp>
      <p:pic>
        <p:nvPicPr>
          <p:cNvPr id="3" name="Picture 2">
            <a:extLst>
              <a:ext uri="{FF2B5EF4-FFF2-40B4-BE49-F238E27FC236}">
                <a16:creationId xmlns:a16="http://schemas.microsoft.com/office/drawing/2014/main" id="{C8AB34F2-4250-4771-8EDA-C258F5569ECA}"/>
              </a:ext>
            </a:extLst>
          </p:cNvPr>
          <p:cNvPicPr>
            <a:picLocks noChangeAspect="1"/>
          </p:cNvPicPr>
          <p:nvPr/>
        </p:nvPicPr>
        <p:blipFill>
          <a:blip r:embed="rId2"/>
          <a:stretch>
            <a:fillRect/>
          </a:stretch>
        </p:blipFill>
        <p:spPr>
          <a:xfrm>
            <a:off x="1654629" y="1406791"/>
            <a:ext cx="5674791" cy="4820706"/>
          </a:xfrm>
          <a:prstGeom prst="rect">
            <a:avLst/>
          </a:prstGeom>
        </p:spPr>
      </p:pic>
    </p:spTree>
    <p:extLst>
      <p:ext uri="{BB962C8B-B14F-4D97-AF65-F5344CB8AC3E}">
        <p14:creationId xmlns:p14="http://schemas.microsoft.com/office/powerpoint/2010/main" val="3838008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1101725" y="193675"/>
            <a:ext cx="7643813" cy="1008063"/>
          </a:xfrm>
        </p:spPr>
        <p:txBody>
          <a:bodyPr/>
          <a:lstStyle/>
          <a:p>
            <a:pPr eaLnBrk="1" hangingPunct="1">
              <a:spcBef>
                <a:spcPct val="0"/>
              </a:spcBef>
            </a:pPr>
            <a:r>
              <a:rPr lang="nl-NL" altLang="fr-FR" dirty="0" err="1"/>
              <a:t>Données</a:t>
            </a:r>
            <a:r>
              <a:rPr lang="nl-NL" altLang="fr-FR" dirty="0"/>
              <a:t> de contact</a:t>
            </a:r>
            <a:endParaRPr lang="nl-NL" altLang="fr-FR" sz="2800" dirty="0">
              <a:solidFill>
                <a:srgbClr val="235386"/>
              </a:solidFill>
            </a:endParaRPr>
          </a:p>
        </p:txBody>
      </p:sp>
      <p:sp>
        <p:nvSpPr>
          <p:cNvPr id="134147" name="Content Placeholder 2"/>
          <p:cNvSpPr>
            <a:spLocks noGrp="1"/>
          </p:cNvSpPr>
          <p:nvPr>
            <p:ph idx="1"/>
          </p:nvPr>
        </p:nvSpPr>
        <p:spPr>
          <a:xfrm>
            <a:off x="1101725" y="1731963"/>
            <a:ext cx="7643813" cy="4525962"/>
          </a:xfrm>
        </p:spPr>
        <p:txBody>
          <a:bodyPr/>
          <a:lstStyle/>
          <a:p>
            <a:pPr marL="0" indent="0" algn="ctr" eaLnBrk="1" hangingPunct="1">
              <a:spcBef>
                <a:spcPct val="0"/>
              </a:spcBef>
              <a:buFont typeface="Arial" charset="0"/>
              <a:buNone/>
            </a:pPr>
            <a:r>
              <a:rPr lang="fr-FR" altLang="fr-FR" dirty="0"/>
              <a:t>INASTI</a:t>
            </a:r>
          </a:p>
          <a:p>
            <a:pPr marL="0" indent="0" algn="ctr" eaLnBrk="1" hangingPunct="1">
              <a:spcBef>
                <a:spcPct val="0"/>
              </a:spcBef>
              <a:buFont typeface="Arial" charset="0"/>
              <a:buNone/>
            </a:pPr>
            <a:r>
              <a:rPr lang="nl-BE" altLang="fr-FR" dirty="0"/>
              <a:t>Bureau </a:t>
            </a:r>
            <a:r>
              <a:rPr lang="nl-BE" altLang="fr-FR" dirty="0" err="1"/>
              <a:t>régional</a:t>
            </a:r>
            <a:r>
              <a:rPr lang="nl-BE" altLang="fr-FR" dirty="0"/>
              <a:t> de Wavre</a:t>
            </a:r>
          </a:p>
          <a:p>
            <a:pPr marL="0" indent="0" algn="ctr" eaLnBrk="1" hangingPunct="1">
              <a:spcBef>
                <a:spcPct val="0"/>
              </a:spcBef>
              <a:buFont typeface="Arial" charset="0"/>
              <a:buNone/>
            </a:pPr>
            <a:r>
              <a:rPr lang="nl-BE" altLang="fr-FR" dirty="0"/>
              <a:t>Chaussée de Bruxelles 49, 1300 Wavre</a:t>
            </a:r>
          </a:p>
          <a:p>
            <a:pPr marL="0" indent="0" algn="ctr" eaLnBrk="1" hangingPunct="1">
              <a:spcBef>
                <a:spcPct val="0"/>
              </a:spcBef>
              <a:buFont typeface="Arial" charset="0"/>
              <a:buNone/>
            </a:pPr>
            <a:endParaRPr lang="nl-BE" altLang="fr-FR" dirty="0"/>
          </a:p>
          <a:p>
            <a:pPr lvl="1" algn="just" eaLnBrk="1" hangingPunct="1">
              <a:spcBef>
                <a:spcPct val="0"/>
              </a:spcBef>
            </a:pPr>
            <a:r>
              <a:rPr lang="fr-FR" altLang="fr-FR" dirty="0"/>
              <a:t>Visite uniquement sur rendez-vous après contact téléphonique</a:t>
            </a:r>
          </a:p>
          <a:p>
            <a:pPr lvl="1" algn="just" eaLnBrk="1" hangingPunct="1">
              <a:spcBef>
                <a:spcPct val="0"/>
              </a:spcBef>
            </a:pPr>
            <a:r>
              <a:rPr lang="fr-FR" altLang="fr-FR" dirty="0"/>
              <a:t>Permanence téléphonique de 8 h 30 à 12h00 et de 13h00 à 17h00 (sauf le vendredi : 16 h) au numéro gratuit: 1765 (code 4076)</a:t>
            </a:r>
          </a:p>
          <a:p>
            <a:pPr lvl="1" algn="just" eaLnBrk="1" hangingPunct="1">
              <a:spcBef>
                <a:spcPct val="0"/>
              </a:spcBef>
            </a:pPr>
            <a:r>
              <a:rPr lang="fr-FR" altLang="fr-FR" dirty="0"/>
              <a:t>Site internet: www.inasti.be</a:t>
            </a:r>
          </a:p>
          <a:p>
            <a:pPr lvl="1" algn="just" eaLnBrk="1" hangingPunct="1">
              <a:spcBef>
                <a:spcPct val="0"/>
              </a:spcBef>
            </a:pPr>
            <a:r>
              <a:rPr lang="fr-FR" altLang="fr-FR" dirty="0"/>
              <a:t>Adresse mail : pen@rsvz-inasti.fgov.be (vie privée !)</a:t>
            </a:r>
          </a:p>
          <a:p>
            <a:pPr marL="0" indent="0" algn="just" eaLnBrk="1" hangingPunct="1">
              <a:spcBef>
                <a:spcPct val="0"/>
              </a:spcBef>
              <a:buFont typeface="Arial" charset="0"/>
              <a:buNone/>
            </a:pPr>
            <a:br>
              <a:rPr lang="fr-FR" altLang="fr-FR" dirty="0"/>
            </a:br>
            <a:endParaRPr lang="nl-NL" altLang="fr-FR" dirty="0"/>
          </a:p>
        </p:txBody>
      </p:sp>
      <p:sp>
        <p:nvSpPr>
          <p:cNvPr id="1341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1341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1341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FAECF12-9A94-444A-A84F-179350FEBCAD}" type="slidenum">
              <a:rPr lang="nl-BE" altLang="fr-FR" smtClean="0">
                <a:solidFill>
                  <a:srgbClr val="000000"/>
                </a:solidFill>
              </a:rPr>
              <a:pPr/>
              <a:t>46</a:t>
            </a:fld>
            <a:endParaRPr lang="nl-BE" altLang="fr-FR">
              <a:solidFill>
                <a:srgbClr val="000000"/>
              </a:solidFill>
            </a:endParaRPr>
          </a:p>
        </p:txBody>
      </p:sp>
    </p:spTree>
    <p:extLst>
      <p:ext uri="{BB962C8B-B14F-4D97-AF65-F5344CB8AC3E}">
        <p14:creationId xmlns:p14="http://schemas.microsoft.com/office/powerpoint/2010/main" val="337344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987" y="176804"/>
            <a:ext cx="7642800" cy="1008112"/>
          </a:xfrm>
        </p:spPr>
        <p:txBody>
          <a:bodyPr/>
          <a:lstStyle/>
          <a:p>
            <a:r>
              <a:rPr lang="nl-BE" altLang="fr-FR" sz="2900" dirty="0"/>
              <a:t>La pension de retraite du </a:t>
            </a:r>
            <a:r>
              <a:rPr lang="nl-BE" altLang="fr-FR" sz="2900" dirty="0" err="1"/>
              <a:t>travailleur</a:t>
            </a:r>
            <a:r>
              <a:rPr lang="nl-BE" altLang="fr-FR" sz="2900" dirty="0"/>
              <a:t> </a:t>
            </a:r>
            <a:r>
              <a:rPr lang="nl-BE" altLang="fr-FR" sz="2900" dirty="0" err="1"/>
              <a:t>indépendant</a:t>
            </a:r>
            <a:br>
              <a:rPr lang="nl-BE" altLang="fr-FR" sz="2900" dirty="0"/>
            </a:br>
            <a:r>
              <a:rPr lang="nl-BE" altLang="fr-FR" sz="2900" dirty="0" err="1">
                <a:solidFill>
                  <a:schemeClr val="tx2"/>
                </a:solidFill>
              </a:rPr>
              <a:t>Conditions</a:t>
            </a:r>
            <a:endParaRPr lang="fr-FR" sz="2900" dirty="0"/>
          </a:p>
        </p:txBody>
      </p:sp>
      <p:sp>
        <p:nvSpPr>
          <p:cNvPr id="5" name="Date Placeholder 4"/>
          <p:cNvSpPr>
            <a:spLocks noGrp="1"/>
          </p:cNvSpPr>
          <p:nvPr>
            <p:ph type="dt" sz="half" idx="10"/>
          </p:nvPr>
        </p:nvSpPr>
        <p:spPr/>
        <p:txBody>
          <a:bodyPr/>
          <a:lstStyle/>
          <a:p>
            <a:r>
              <a:rPr lang="fr-FR"/>
              <a:t>06/09/2022</a:t>
            </a:r>
            <a:endParaRPr lang="nl-BE" dirty="0"/>
          </a:p>
        </p:txBody>
      </p:sp>
      <p:sp>
        <p:nvSpPr>
          <p:cNvPr id="6" name="Footer Placeholder 5"/>
          <p:cNvSpPr>
            <a:spLocks noGrp="1"/>
          </p:cNvSpPr>
          <p:nvPr>
            <p:ph type="ftr" sz="quarter" idx="11"/>
          </p:nvPr>
        </p:nvSpPr>
        <p:spPr/>
        <p:txBody>
          <a:bodyPr/>
          <a:lstStyle/>
          <a:p>
            <a:r>
              <a:rPr lang="fr-BE"/>
              <a:t>Rixensart 2022</a:t>
            </a:r>
            <a:endParaRPr lang="fr-BE" dirty="0"/>
          </a:p>
        </p:txBody>
      </p:sp>
      <p:sp>
        <p:nvSpPr>
          <p:cNvPr id="7" name="Slide Number Placeholder 6"/>
          <p:cNvSpPr>
            <a:spLocks noGrp="1"/>
          </p:cNvSpPr>
          <p:nvPr>
            <p:ph type="sldNum" sz="quarter" idx="12"/>
          </p:nvPr>
        </p:nvSpPr>
        <p:spPr/>
        <p:txBody>
          <a:bodyPr/>
          <a:lstStyle/>
          <a:p>
            <a:fld id="{A7DD73DC-E420-42A7-977C-08E3BF7BC056}" type="slidenum">
              <a:rPr lang="nl-BE" smtClean="0"/>
              <a:pPr/>
              <a:t>5</a:t>
            </a:fld>
            <a:endParaRPr lang="nl-BE" dirty="0"/>
          </a:p>
        </p:txBody>
      </p:sp>
      <p:sp>
        <p:nvSpPr>
          <p:cNvPr id="3" name="Content Placeholder 2"/>
          <p:cNvSpPr>
            <a:spLocks noGrp="1"/>
          </p:cNvSpPr>
          <p:nvPr>
            <p:ph idx="1"/>
          </p:nvPr>
        </p:nvSpPr>
        <p:spPr/>
        <p:txBody>
          <a:bodyPr/>
          <a:lstStyle/>
          <a:p>
            <a:r>
              <a:rPr lang="fr-FR" dirty="0"/>
              <a:t>Avoir atteint l’âge de la pension.</a:t>
            </a:r>
          </a:p>
          <a:p>
            <a:pPr lvl="1"/>
            <a:r>
              <a:rPr lang="fr-FR" dirty="0"/>
              <a:t>Exception : la pension de retraite anticipée</a:t>
            </a:r>
          </a:p>
          <a:p>
            <a:pPr marL="265112" lvl="1" indent="0">
              <a:buNone/>
            </a:pPr>
            <a:endParaRPr lang="fr-FR" dirty="0"/>
          </a:p>
          <a:p>
            <a:r>
              <a:rPr lang="fr-FR" dirty="0"/>
              <a:t>Avoir un dossier à l’instruction à l’INASTI : en principe, suite à un examen d’office ou suite à l’introduction d’une demande de pension</a:t>
            </a:r>
          </a:p>
          <a:p>
            <a:pPr marL="0" indent="0">
              <a:buNone/>
            </a:pPr>
            <a:endParaRPr lang="fr-FR" dirty="0"/>
          </a:p>
          <a:p>
            <a:r>
              <a:rPr lang="fr-FR" dirty="0"/>
              <a:t>Prouver une carrière professionnelle de travailleur indépendant ou d’aidant</a:t>
            </a:r>
          </a:p>
          <a:p>
            <a:endParaRPr lang="fr-FR" dirty="0"/>
          </a:p>
        </p:txBody>
      </p:sp>
    </p:spTree>
    <p:extLst>
      <p:ext uri="{BB962C8B-B14F-4D97-AF65-F5344CB8AC3E}">
        <p14:creationId xmlns:p14="http://schemas.microsoft.com/office/powerpoint/2010/main" val="28196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La pension de retraite du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Avoir</a:t>
            </a:r>
            <a:r>
              <a:rPr lang="nl-BE" altLang="fr-FR" dirty="0">
                <a:solidFill>
                  <a:schemeClr val="tx2"/>
                </a:solidFill>
              </a:rPr>
              <a:t> </a:t>
            </a:r>
            <a:r>
              <a:rPr lang="nl-BE" altLang="fr-FR" dirty="0" err="1">
                <a:solidFill>
                  <a:schemeClr val="tx2"/>
                </a:solidFill>
              </a:rPr>
              <a:t>atteint</a:t>
            </a:r>
            <a:r>
              <a:rPr lang="nl-BE" altLang="fr-FR" dirty="0">
                <a:solidFill>
                  <a:schemeClr val="tx2"/>
                </a:solidFill>
              </a:rPr>
              <a:t> </a:t>
            </a:r>
            <a:r>
              <a:rPr lang="nl-BE" altLang="fr-FR" dirty="0" err="1">
                <a:solidFill>
                  <a:schemeClr val="tx2"/>
                </a:solidFill>
              </a:rPr>
              <a:t>l’âge</a:t>
            </a:r>
            <a:r>
              <a:rPr lang="nl-BE" altLang="fr-FR" dirty="0">
                <a:solidFill>
                  <a:schemeClr val="tx2"/>
                </a:solidFill>
              </a:rPr>
              <a:t> de la pension</a:t>
            </a:r>
            <a:endParaRPr lang="nl-NL" altLang="fr-FR" dirty="0">
              <a:solidFill>
                <a:schemeClr val="tx2"/>
              </a:solidFill>
            </a:endParaRPr>
          </a:p>
        </p:txBody>
      </p:sp>
      <p:sp>
        <p:nvSpPr>
          <p:cNvPr id="3" name="Content Placeholder 2"/>
          <p:cNvSpPr>
            <a:spLocks noGrp="1"/>
          </p:cNvSpPr>
          <p:nvPr>
            <p:ph idx="1"/>
          </p:nvPr>
        </p:nvSpPr>
        <p:spPr>
          <a:xfrm>
            <a:off x="1101725" y="1731963"/>
            <a:ext cx="7643813" cy="4525962"/>
          </a:xfrm>
        </p:spPr>
        <p:txBody>
          <a:bodyPr rtlCol="0">
            <a:normAutofit fontScale="85000" lnSpcReduction="20000"/>
          </a:bodyPr>
          <a:lstStyle/>
          <a:p>
            <a:pPr eaLnBrk="1" fontAlgn="auto" hangingPunct="1">
              <a:buFont typeface="Arial" panose="020B0604020202020204" pitchFamily="34" charset="0"/>
              <a:buChar char="•"/>
              <a:defRPr/>
            </a:pPr>
            <a:endParaRPr lang="fr-FR" dirty="0"/>
          </a:p>
          <a:p>
            <a:pPr algn="just" eaLnBrk="1" fontAlgn="auto" hangingPunct="1">
              <a:buFont typeface="Arial" panose="020B0604020202020204" pitchFamily="34" charset="0"/>
              <a:buChar char="•"/>
              <a:defRPr/>
            </a:pPr>
            <a:r>
              <a:rPr lang="fr-FR" dirty="0"/>
              <a:t>L’âge de la pension, identique pour hommes et femmes, est de 65 ans</a:t>
            </a:r>
          </a:p>
          <a:p>
            <a:pPr algn="just" eaLnBrk="1" fontAlgn="auto" hangingPunct="1">
              <a:buFont typeface="Arial" panose="020B0604020202020204" pitchFamily="34" charset="0"/>
              <a:buChar char="•"/>
              <a:defRPr/>
            </a:pPr>
            <a:endParaRPr lang="fr-FR" dirty="0"/>
          </a:p>
          <a:p>
            <a:pPr algn="just" eaLnBrk="1" fontAlgn="auto" hangingPunct="1">
              <a:buFont typeface="Arial" panose="020B0604020202020204" pitchFamily="34" charset="0"/>
              <a:buChar char="•"/>
              <a:defRPr/>
            </a:pPr>
            <a:r>
              <a:rPr lang="fr-FR" dirty="0"/>
              <a:t>66 ans lorsque la pension prendra cours au plus tôt le 1er février 2025 et au plus tard le 1er janvier 2030</a:t>
            </a:r>
          </a:p>
          <a:p>
            <a:pPr algn="just" eaLnBrk="1" fontAlgn="auto" hangingPunct="1">
              <a:buFont typeface="Arial" panose="020B0604020202020204" pitchFamily="34" charset="0"/>
              <a:buChar char="•"/>
              <a:defRPr/>
            </a:pPr>
            <a:endParaRPr lang="fr-FR" dirty="0"/>
          </a:p>
          <a:p>
            <a:pPr algn="just" eaLnBrk="1" fontAlgn="auto" hangingPunct="1">
              <a:buFont typeface="Arial" panose="020B0604020202020204" pitchFamily="34" charset="0"/>
              <a:buChar char="•"/>
              <a:defRPr/>
            </a:pPr>
            <a:r>
              <a:rPr lang="fr-FR" dirty="0"/>
              <a:t>67 ans lorsque la pension prendra cours au plus tôt le 1er février 2030</a:t>
            </a:r>
          </a:p>
          <a:p>
            <a:pPr algn="just" eaLnBrk="1" fontAlgn="auto" hangingPunct="1">
              <a:buFont typeface="Arial" panose="020B0604020202020204" pitchFamily="34" charset="0"/>
              <a:buChar char="•"/>
              <a:defRPr/>
            </a:pPr>
            <a:endParaRPr lang="nl-BE" dirty="0"/>
          </a:p>
          <a:p>
            <a:pPr algn="just" eaLnBrk="1" fontAlgn="auto" hangingPunct="1">
              <a:buFont typeface="Arial" panose="020B0604020202020204" pitchFamily="34" charset="0"/>
              <a:buChar char="•"/>
              <a:defRPr/>
            </a:pPr>
            <a:r>
              <a:rPr lang="nl-BE" dirty="0"/>
              <a:t>Pas </a:t>
            </a:r>
            <a:r>
              <a:rPr lang="nl-BE" dirty="0" err="1"/>
              <a:t>obligé</a:t>
            </a:r>
            <a:r>
              <a:rPr lang="nl-BE" dirty="0"/>
              <a:t> de </a:t>
            </a:r>
            <a:r>
              <a:rPr lang="nl-BE" dirty="0" err="1"/>
              <a:t>prendre</a:t>
            </a:r>
            <a:r>
              <a:rPr lang="nl-BE" dirty="0"/>
              <a:t> pension à </a:t>
            </a:r>
            <a:r>
              <a:rPr lang="nl-BE" dirty="0" err="1"/>
              <a:t>l’âge</a:t>
            </a:r>
            <a:r>
              <a:rPr lang="nl-BE" dirty="0"/>
              <a:t> </a:t>
            </a:r>
            <a:r>
              <a:rPr lang="nl-BE" dirty="0" err="1"/>
              <a:t>légal</a:t>
            </a:r>
            <a:endParaRPr lang="nl-BE" dirty="0"/>
          </a:p>
          <a:p>
            <a:pPr algn="just" eaLnBrk="1" fontAlgn="auto" hangingPunct="1">
              <a:buFont typeface="Arial" panose="020B0604020202020204" pitchFamily="34" charset="0"/>
              <a:buChar char="•"/>
              <a:defRPr/>
            </a:pPr>
            <a:endParaRPr lang="nl-BE" dirty="0"/>
          </a:p>
          <a:p>
            <a:pPr algn="just" eaLnBrk="1" fontAlgn="auto" hangingPunct="1">
              <a:buFont typeface="Arial" panose="020B0604020202020204" pitchFamily="34" charset="0"/>
              <a:buChar char="•"/>
              <a:defRPr/>
            </a:pPr>
            <a:r>
              <a:rPr lang="nl-BE" dirty="0"/>
              <a:t>Si pension </a:t>
            </a:r>
            <a:r>
              <a:rPr lang="nl-BE" dirty="0" err="1"/>
              <a:t>avant</a:t>
            </a:r>
            <a:r>
              <a:rPr lang="nl-BE" dirty="0"/>
              <a:t> </a:t>
            </a:r>
            <a:r>
              <a:rPr lang="nl-BE" dirty="0" err="1"/>
              <a:t>âge</a:t>
            </a:r>
            <a:r>
              <a:rPr lang="nl-BE" dirty="0"/>
              <a:t> </a:t>
            </a:r>
            <a:r>
              <a:rPr lang="nl-BE" dirty="0" err="1"/>
              <a:t>légal</a:t>
            </a:r>
            <a:r>
              <a:rPr lang="nl-BE" dirty="0"/>
              <a:t>, pension </a:t>
            </a:r>
            <a:r>
              <a:rPr lang="nl-BE" dirty="0" err="1"/>
              <a:t>anticipée</a:t>
            </a:r>
            <a:r>
              <a:rPr lang="nl-BE" dirty="0"/>
              <a:t> </a:t>
            </a:r>
            <a:r>
              <a:rPr lang="nl-BE" dirty="0" err="1"/>
              <a:t>soumise</a:t>
            </a:r>
            <a:r>
              <a:rPr lang="nl-BE" dirty="0"/>
              <a:t> à </a:t>
            </a:r>
            <a:r>
              <a:rPr lang="nl-BE" dirty="0" err="1"/>
              <a:t>conditions</a:t>
            </a:r>
            <a:r>
              <a:rPr lang="nl-BE" dirty="0"/>
              <a:t> </a:t>
            </a:r>
            <a:r>
              <a:rPr lang="nl-BE" dirty="0" err="1"/>
              <a:t>d’âge</a:t>
            </a:r>
            <a:r>
              <a:rPr lang="nl-BE" dirty="0"/>
              <a:t> minimum et de carrière minimum</a:t>
            </a:r>
          </a:p>
          <a:p>
            <a:pPr marL="0" indent="0" algn="just" eaLnBrk="1" fontAlgn="auto" hangingPunct="1">
              <a:buFont typeface="Arial" panose="020B0604020202020204" pitchFamily="34" charset="0"/>
              <a:buNone/>
              <a:defRPr/>
            </a:pPr>
            <a:endParaRPr lang="nl-NL" dirty="0"/>
          </a:p>
        </p:txBody>
      </p:sp>
      <p:sp>
        <p:nvSpPr>
          <p:cNvPr id="276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276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7F5041C-222C-49E6-B961-F73B8989AB2C}" type="slidenum">
              <a:rPr lang="nl-BE" altLang="fr-FR" smtClean="0">
                <a:solidFill>
                  <a:srgbClr val="000000"/>
                </a:solidFill>
              </a:rPr>
              <a:pPr/>
              <a:t>6</a:t>
            </a:fld>
            <a:endParaRPr lang="nl-BE" altLang="fr-FR">
              <a:solidFill>
                <a:srgbClr val="000000"/>
              </a:solidFill>
            </a:endParaRPr>
          </a:p>
        </p:txBody>
      </p:sp>
    </p:spTree>
    <p:extLst>
      <p:ext uri="{BB962C8B-B14F-4D97-AF65-F5344CB8AC3E}">
        <p14:creationId xmlns:p14="http://schemas.microsoft.com/office/powerpoint/2010/main" val="116318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La pension de retraite du </a:t>
            </a:r>
            <a:r>
              <a:rPr lang="nl-BE" altLang="fr-FR" dirty="0" err="1"/>
              <a:t>travailleur</a:t>
            </a:r>
            <a:r>
              <a:rPr lang="nl-BE" altLang="fr-FR" dirty="0"/>
              <a:t> </a:t>
            </a:r>
            <a:r>
              <a:rPr lang="nl-BE" altLang="fr-FR" dirty="0" err="1"/>
              <a:t>indépendant</a:t>
            </a:r>
            <a:br>
              <a:rPr lang="nl-BE" altLang="fr-FR" dirty="0"/>
            </a:br>
            <a:r>
              <a:rPr lang="fr-FR" altLang="fr-FR" dirty="0">
                <a:solidFill>
                  <a:schemeClr val="tx2"/>
                </a:solidFill>
              </a:rPr>
              <a:t>Avoir atteint l’âge de la pension</a:t>
            </a:r>
            <a:endParaRPr lang="nl-NL" altLang="fr-FR" dirty="0">
              <a:solidFill>
                <a:schemeClr val="tx2"/>
              </a:solidFill>
            </a:endParaRPr>
          </a:p>
        </p:txBody>
      </p:sp>
      <p:sp>
        <p:nvSpPr>
          <p:cNvPr id="3" name="Content Placeholder 2"/>
          <p:cNvSpPr>
            <a:spLocks noGrp="1"/>
          </p:cNvSpPr>
          <p:nvPr>
            <p:ph idx="1"/>
          </p:nvPr>
        </p:nvSpPr>
        <p:spPr>
          <a:xfrm>
            <a:off x="1101725" y="1731963"/>
            <a:ext cx="7643813" cy="4525962"/>
          </a:xfrm>
        </p:spPr>
        <p:txBody>
          <a:bodyPr rtlCol="0">
            <a:normAutofit/>
          </a:bodyPr>
          <a:lstStyle/>
          <a:p>
            <a:pPr eaLnBrk="1" fontAlgn="auto" hangingPunct="1">
              <a:buFont typeface="Arial" panose="020B0604020202020204" pitchFamily="34" charset="0"/>
              <a:buChar char="•"/>
              <a:defRPr/>
            </a:pPr>
            <a:endParaRPr lang="fr-FR" dirty="0"/>
          </a:p>
          <a:p>
            <a:pPr marL="0" indent="0" algn="just" eaLnBrk="1" fontAlgn="auto" hangingPunct="1">
              <a:buFont typeface="Arial" panose="020B0604020202020204" pitchFamily="34" charset="0"/>
              <a:buNone/>
              <a:defRPr/>
            </a:pPr>
            <a:endParaRPr lang="nl-NL" dirty="0"/>
          </a:p>
        </p:txBody>
      </p:sp>
      <p:sp>
        <p:nvSpPr>
          <p:cNvPr id="276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276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7F5041C-222C-49E6-B961-F73B8989AB2C}" type="slidenum">
              <a:rPr lang="nl-BE" altLang="fr-FR" smtClean="0">
                <a:solidFill>
                  <a:srgbClr val="000000"/>
                </a:solidFill>
              </a:rPr>
              <a:pPr/>
              <a:t>7</a:t>
            </a:fld>
            <a:endParaRPr lang="nl-BE" altLang="fr-FR">
              <a:solidFill>
                <a:srgbClr val="000000"/>
              </a:solidFill>
            </a:endParaRPr>
          </a:p>
        </p:txBody>
      </p:sp>
      <p:graphicFrame>
        <p:nvGraphicFramePr>
          <p:cNvPr id="2" name="Table 3">
            <a:extLst>
              <a:ext uri="{FF2B5EF4-FFF2-40B4-BE49-F238E27FC236}">
                <a16:creationId xmlns:a16="http://schemas.microsoft.com/office/drawing/2014/main" id="{D30928BC-0833-4E6C-BE16-ED29D78E5899}"/>
              </a:ext>
            </a:extLst>
          </p:cNvPr>
          <p:cNvGraphicFramePr>
            <a:graphicFrameLocks noGrp="1"/>
          </p:cNvGraphicFramePr>
          <p:nvPr>
            <p:extLst>
              <p:ext uri="{D42A27DB-BD31-4B8C-83A1-F6EECF244321}">
                <p14:modId xmlns:p14="http://schemas.microsoft.com/office/powerpoint/2010/main" val="4177888375"/>
              </p:ext>
            </p:extLst>
          </p:nvPr>
        </p:nvGraphicFramePr>
        <p:xfrm>
          <a:off x="719682" y="1924447"/>
          <a:ext cx="7482841" cy="1849120"/>
        </p:xfrm>
        <a:graphic>
          <a:graphicData uri="http://schemas.openxmlformats.org/drawingml/2006/table">
            <a:tbl>
              <a:tblPr firstRow="1" bandRow="1">
                <a:tableStyleId>{5C22544A-7EE6-4342-B048-85BDC9FD1C3A}</a:tableStyleId>
              </a:tblPr>
              <a:tblGrid>
                <a:gridCol w="3538792">
                  <a:extLst>
                    <a:ext uri="{9D8B030D-6E8A-4147-A177-3AD203B41FA5}">
                      <a16:colId xmlns:a16="http://schemas.microsoft.com/office/drawing/2014/main" val="1926365840"/>
                    </a:ext>
                  </a:extLst>
                </a:gridCol>
                <a:gridCol w="1558354">
                  <a:extLst>
                    <a:ext uri="{9D8B030D-6E8A-4147-A177-3AD203B41FA5}">
                      <a16:colId xmlns:a16="http://schemas.microsoft.com/office/drawing/2014/main" val="2003076169"/>
                    </a:ext>
                  </a:extLst>
                </a:gridCol>
                <a:gridCol w="427355">
                  <a:extLst>
                    <a:ext uri="{9D8B030D-6E8A-4147-A177-3AD203B41FA5}">
                      <a16:colId xmlns:a16="http://schemas.microsoft.com/office/drawing/2014/main" val="726448174"/>
                    </a:ext>
                  </a:extLst>
                </a:gridCol>
                <a:gridCol w="1958340">
                  <a:extLst>
                    <a:ext uri="{9D8B030D-6E8A-4147-A177-3AD203B41FA5}">
                      <a16:colId xmlns:a16="http://schemas.microsoft.com/office/drawing/2014/main" val="2524681199"/>
                    </a:ext>
                  </a:extLst>
                </a:gridCol>
              </a:tblGrid>
              <a:tr h="353784">
                <a:tc>
                  <a:txBody>
                    <a:bodyPr/>
                    <a:lstStyle/>
                    <a:p>
                      <a:r>
                        <a:rPr lang="fr-BE" dirty="0"/>
                        <a:t>Depuis l e</a:t>
                      </a:r>
                    </a:p>
                  </a:txBody>
                  <a:tcPr/>
                </a:tc>
                <a:tc>
                  <a:txBody>
                    <a:bodyPr/>
                    <a:lstStyle/>
                    <a:p>
                      <a:r>
                        <a:rPr lang="fr-BE" dirty="0"/>
                        <a:t>Age minimum</a:t>
                      </a:r>
                    </a:p>
                  </a:txBody>
                  <a:tcPr/>
                </a:tc>
                <a:tc>
                  <a:txBody>
                    <a:bodyPr/>
                    <a:lstStyle/>
                    <a:p>
                      <a:r>
                        <a:rPr lang="fr-BE" dirty="0"/>
                        <a:t>et</a:t>
                      </a:r>
                    </a:p>
                  </a:txBody>
                  <a:tcPr/>
                </a:tc>
                <a:tc>
                  <a:txBody>
                    <a:bodyPr/>
                    <a:lstStyle/>
                    <a:p>
                      <a:r>
                        <a:rPr lang="fr-BE" dirty="0"/>
                        <a:t>Carrière minimum</a:t>
                      </a:r>
                    </a:p>
                  </a:txBody>
                  <a:tcPr/>
                </a:tc>
                <a:extLst>
                  <a:ext uri="{0D108BD9-81ED-4DB2-BD59-A6C34878D82A}">
                    <a16:rowId xmlns:a16="http://schemas.microsoft.com/office/drawing/2014/main" val="3193987425"/>
                  </a:ext>
                </a:extLst>
              </a:tr>
              <a:tr h="370840">
                <a:tc>
                  <a:txBody>
                    <a:bodyPr/>
                    <a:lstStyle/>
                    <a:p>
                      <a:r>
                        <a:rPr lang="fr-BE" dirty="0"/>
                        <a:t>01/02/2019</a:t>
                      </a:r>
                    </a:p>
                  </a:txBody>
                  <a:tcPr/>
                </a:tc>
                <a:tc>
                  <a:txBody>
                    <a:bodyPr/>
                    <a:lstStyle/>
                    <a:p>
                      <a:r>
                        <a:rPr lang="fr-BE" dirty="0"/>
                        <a:t>63 ans</a:t>
                      </a:r>
                    </a:p>
                  </a:txBody>
                  <a:tcPr/>
                </a:tc>
                <a:tc>
                  <a:txBody>
                    <a:bodyPr/>
                    <a:lstStyle/>
                    <a:p>
                      <a:r>
                        <a:rPr lang="fr-BE" dirty="0"/>
                        <a:t>et</a:t>
                      </a:r>
                    </a:p>
                  </a:txBody>
                  <a:tcPr/>
                </a:tc>
                <a:tc>
                  <a:txBody>
                    <a:bodyPr/>
                    <a:lstStyle/>
                    <a:p>
                      <a:r>
                        <a:rPr lang="fr-BE" dirty="0"/>
                        <a:t>42 années</a:t>
                      </a:r>
                    </a:p>
                  </a:txBody>
                  <a:tcPr/>
                </a:tc>
                <a:extLst>
                  <a:ext uri="{0D108BD9-81ED-4DB2-BD59-A6C34878D82A}">
                    <a16:rowId xmlns:a16="http://schemas.microsoft.com/office/drawing/2014/main" val="4174295743"/>
                  </a:ext>
                </a:extLst>
              </a:tr>
              <a:tr h="370840">
                <a:tc>
                  <a:txBody>
                    <a:bodyPr/>
                    <a:lstStyle/>
                    <a:p>
                      <a:endParaRPr lang="fr-BE" dirty="0"/>
                    </a:p>
                  </a:txBody>
                  <a:tcPr/>
                </a:tc>
                <a:tc>
                  <a:txBody>
                    <a:bodyPr/>
                    <a:lstStyle/>
                    <a:p>
                      <a:r>
                        <a:rPr lang="nl-BE" dirty="0"/>
                        <a:t>62 </a:t>
                      </a:r>
                      <a:r>
                        <a:rPr lang="nl-BE" dirty="0" err="1"/>
                        <a:t>ans</a:t>
                      </a:r>
                      <a:endParaRPr lang="fr-FR" dirty="0"/>
                    </a:p>
                  </a:txBody>
                  <a:tcPr/>
                </a:tc>
                <a:tc>
                  <a:txBody>
                    <a:bodyPr/>
                    <a:lstStyle/>
                    <a:p>
                      <a:r>
                        <a:rPr lang="fr-FR" dirty="0"/>
                        <a:t>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43 </a:t>
                      </a:r>
                      <a:r>
                        <a:rPr lang="nl-BE" dirty="0" err="1"/>
                        <a:t>années</a:t>
                      </a:r>
                      <a:endParaRPr lang="fr-BE" dirty="0"/>
                    </a:p>
                  </a:txBody>
                  <a:tcPr/>
                </a:tc>
                <a:extLst>
                  <a:ext uri="{0D108BD9-81ED-4DB2-BD59-A6C34878D82A}">
                    <a16:rowId xmlns:a16="http://schemas.microsoft.com/office/drawing/2014/main" val="1540474865"/>
                  </a:ext>
                </a:extLst>
              </a:tr>
              <a:tr h="370840">
                <a:tc>
                  <a:txBody>
                    <a:bodyPr/>
                    <a:lstStyle/>
                    <a:p>
                      <a:endParaRPr lang="fr-BE" dirty="0"/>
                    </a:p>
                  </a:txBody>
                  <a:tcPr/>
                </a:tc>
                <a:tc>
                  <a:txBody>
                    <a:bodyPr/>
                    <a:lstStyle/>
                    <a:p>
                      <a:r>
                        <a:rPr lang="fr-BE" dirty="0"/>
                        <a:t>61 ans</a:t>
                      </a:r>
                    </a:p>
                  </a:txBody>
                  <a:tcPr/>
                </a:tc>
                <a:tc>
                  <a:txBody>
                    <a:bodyPr/>
                    <a:lstStyle/>
                    <a:p>
                      <a:r>
                        <a:rPr lang="fr-BE" dirty="0"/>
                        <a:t>et</a:t>
                      </a:r>
                    </a:p>
                  </a:txBody>
                  <a:tcPr/>
                </a:tc>
                <a:tc>
                  <a:txBody>
                    <a:bodyPr/>
                    <a:lstStyle/>
                    <a:p>
                      <a:r>
                        <a:rPr lang="fr-BE" dirty="0"/>
                        <a:t>43 années</a:t>
                      </a:r>
                    </a:p>
                  </a:txBody>
                  <a:tcPr/>
                </a:tc>
                <a:extLst>
                  <a:ext uri="{0D108BD9-81ED-4DB2-BD59-A6C34878D82A}">
                    <a16:rowId xmlns:a16="http://schemas.microsoft.com/office/drawing/2014/main" val="2187751896"/>
                  </a:ext>
                </a:extLst>
              </a:tr>
              <a:tr h="370840">
                <a:tc>
                  <a:txBody>
                    <a:bodyPr/>
                    <a:lstStyle/>
                    <a:p>
                      <a:endParaRPr lang="fr-BE" dirty="0"/>
                    </a:p>
                  </a:txBody>
                  <a:tcPr/>
                </a:tc>
                <a:tc>
                  <a:txBody>
                    <a:bodyPr/>
                    <a:lstStyle/>
                    <a:p>
                      <a:r>
                        <a:rPr lang="fr-BE" dirty="0"/>
                        <a:t>60 ans</a:t>
                      </a:r>
                    </a:p>
                  </a:txBody>
                  <a:tcPr/>
                </a:tc>
                <a:tc>
                  <a:txBody>
                    <a:bodyPr/>
                    <a:lstStyle/>
                    <a:p>
                      <a:r>
                        <a:rPr lang="fr-BE" dirty="0"/>
                        <a:t>et</a:t>
                      </a:r>
                    </a:p>
                  </a:txBody>
                  <a:tcPr/>
                </a:tc>
                <a:tc>
                  <a:txBody>
                    <a:bodyPr/>
                    <a:lstStyle/>
                    <a:p>
                      <a:r>
                        <a:rPr lang="fr-BE" dirty="0"/>
                        <a:t>44 années</a:t>
                      </a:r>
                    </a:p>
                  </a:txBody>
                  <a:tcPr/>
                </a:tc>
                <a:extLst>
                  <a:ext uri="{0D108BD9-81ED-4DB2-BD59-A6C34878D82A}">
                    <a16:rowId xmlns:a16="http://schemas.microsoft.com/office/drawing/2014/main" val="4249940155"/>
                  </a:ext>
                </a:extLst>
              </a:tr>
            </a:tbl>
          </a:graphicData>
        </a:graphic>
      </p:graphicFrame>
    </p:spTree>
    <p:extLst>
      <p:ext uri="{BB962C8B-B14F-4D97-AF65-F5344CB8AC3E}">
        <p14:creationId xmlns:p14="http://schemas.microsoft.com/office/powerpoint/2010/main" val="281171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La pension de retraite du </a:t>
            </a:r>
            <a:r>
              <a:rPr lang="nl-BE" altLang="fr-FR" dirty="0" err="1"/>
              <a:t>travailleur</a:t>
            </a:r>
            <a:r>
              <a:rPr lang="nl-BE" altLang="fr-FR" dirty="0"/>
              <a:t> </a:t>
            </a:r>
            <a:r>
              <a:rPr lang="nl-BE" altLang="fr-FR" dirty="0" err="1"/>
              <a:t>indépendant</a:t>
            </a:r>
            <a:br>
              <a:rPr lang="nl-BE" altLang="fr-FR" dirty="0"/>
            </a:br>
            <a:r>
              <a:rPr lang="nl-BE" altLang="fr-FR" dirty="0" err="1">
                <a:solidFill>
                  <a:schemeClr val="tx2"/>
                </a:solidFill>
              </a:rPr>
              <a:t>Avoir</a:t>
            </a:r>
            <a:r>
              <a:rPr lang="nl-BE" altLang="fr-FR" dirty="0">
                <a:solidFill>
                  <a:schemeClr val="tx2"/>
                </a:solidFill>
              </a:rPr>
              <a:t> </a:t>
            </a:r>
            <a:r>
              <a:rPr lang="nl-BE" altLang="fr-FR" dirty="0" err="1">
                <a:solidFill>
                  <a:schemeClr val="tx2"/>
                </a:solidFill>
              </a:rPr>
              <a:t>atteint</a:t>
            </a:r>
            <a:r>
              <a:rPr lang="nl-BE" altLang="fr-FR" dirty="0">
                <a:solidFill>
                  <a:schemeClr val="tx2"/>
                </a:solidFill>
              </a:rPr>
              <a:t> </a:t>
            </a:r>
            <a:r>
              <a:rPr lang="nl-BE" altLang="fr-FR" dirty="0" err="1">
                <a:solidFill>
                  <a:schemeClr val="tx2"/>
                </a:solidFill>
              </a:rPr>
              <a:t>l’âge</a:t>
            </a:r>
            <a:r>
              <a:rPr lang="nl-BE" altLang="fr-FR" dirty="0">
                <a:solidFill>
                  <a:schemeClr val="tx2"/>
                </a:solidFill>
              </a:rPr>
              <a:t> de la pension</a:t>
            </a:r>
            <a:endParaRPr lang="nl-NL" altLang="fr-FR" dirty="0">
              <a:solidFill>
                <a:schemeClr val="tx2"/>
              </a:solidFill>
            </a:endParaRPr>
          </a:p>
        </p:txBody>
      </p:sp>
      <p:sp>
        <p:nvSpPr>
          <p:cNvPr id="3" name="Content Placeholder 2"/>
          <p:cNvSpPr>
            <a:spLocks noGrp="1"/>
          </p:cNvSpPr>
          <p:nvPr>
            <p:ph idx="1"/>
          </p:nvPr>
        </p:nvSpPr>
        <p:spPr>
          <a:xfrm>
            <a:off x="1101725" y="1591408"/>
            <a:ext cx="7643813" cy="4666517"/>
          </a:xfrm>
        </p:spPr>
        <p:txBody>
          <a:bodyPr rtlCol="0">
            <a:normAutofit/>
          </a:bodyPr>
          <a:lstStyle/>
          <a:p>
            <a:pPr eaLnBrk="1" fontAlgn="auto" hangingPunct="1">
              <a:buFont typeface="Arial" panose="020B0604020202020204" pitchFamily="34" charset="0"/>
              <a:buChar char="•"/>
              <a:defRPr/>
            </a:pPr>
            <a:endParaRPr lang="fr-FR" dirty="0"/>
          </a:p>
          <a:p>
            <a:pPr marL="0" indent="0" algn="just" eaLnBrk="1" fontAlgn="auto" hangingPunct="1">
              <a:buNone/>
              <a:defRPr/>
            </a:pPr>
            <a:endParaRPr lang="nl-NL" dirty="0"/>
          </a:p>
        </p:txBody>
      </p:sp>
      <p:sp>
        <p:nvSpPr>
          <p:cNvPr id="276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276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7F5041C-222C-49E6-B961-F73B8989AB2C}" type="slidenum">
              <a:rPr lang="nl-BE" altLang="fr-FR" smtClean="0">
                <a:solidFill>
                  <a:srgbClr val="000000"/>
                </a:solidFill>
              </a:rPr>
              <a:pPr/>
              <a:t>8</a:t>
            </a:fld>
            <a:endParaRPr lang="nl-BE" altLang="fr-FR">
              <a:solidFill>
                <a:srgbClr val="000000"/>
              </a:solidFill>
            </a:endParaRPr>
          </a:p>
        </p:txBody>
      </p:sp>
      <p:sp>
        <p:nvSpPr>
          <p:cNvPr id="2" name="Rectangle 1"/>
          <p:cNvSpPr/>
          <p:nvPr/>
        </p:nvSpPr>
        <p:spPr>
          <a:xfrm>
            <a:off x="1116623" y="1591408"/>
            <a:ext cx="7570177" cy="4247317"/>
          </a:xfrm>
          <a:prstGeom prst="rect">
            <a:avLst/>
          </a:prstGeom>
        </p:spPr>
        <p:txBody>
          <a:bodyPr wrap="square">
            <a:spAutoFit/>
          </a:bodyPr>
          <a:lstStyle/>
          <a:p>
            <a:pPr lvl="0" fontAlgn="auto">
              <a:spcBef>
                <a:spcPts val="0"/>
              </a:spcBef>
              <a:spcAft>
                <a:spcPts val="0"/>
              </a:spcAft>
            </a:pPr>
            <a:endParaRPr lang="fr-FR" sz="1800" dirty="0">
              <a:solidFill>
                <a:schemeClr val="bg1"/>
              </a:solidFill>
              <a:latin typeface="Calibri"/>
            </a:endParaRPr>
          </a:p>
          <a:p>
            <a:pPr lvl="0" fontAlgn="auto">
              <a:spcBef>
                <a:spcPts val="0"/>
              </a:spcBef>
              <a:spcAft>
                <a:spcPts val="0"/>
              </a:spcAft>
            </a:pPr>
            <a:r>
              <a:rPr lang="fr-FR" sz="1800" dirty="0">
                <a:solidFill>
                  <a:schemeClr val="bg1"/>
                </a:solidFill>
                <a:latin typeface="Calibri"/>
              </a:rPr>
              <a:t>Pour vérifier s’il satisfait à la condition de carrière, il est tenu compte :</a:t>
            </a:r>
          </a:p>
          <a:p>
            <a:pPr lvl="0" fontAlgn="auto">
              <a:spcBef>
                <a:spcPts val="0"/>
              </a:spcBef>
              <a:spcAft>
                <a:spcPts val="0"/>
              </a:spcAft>
            </a:pPr>
            <a:endParaRPr lang="fr-FR" sz="1800" dirty="0">
              <a:solidFill>
                <a:schemeClr val="bg1"/>
              </a:solidFill>
              <a:latin typeface="Calibri"/>
            </a:endParaRPr>
          </a:p>
          <a:p>
            <a:pPr marL="285750" lvl="0" indent="-285750" fontAlgn="auto">
              <a:spcBef>
                <a:spcPts val="0"/>
              </a:spcBef>
              <a:spcAft>
                <a:spcPts val="0"/>
              </a:spcAft>
              <a:buFont typeface="Arial" panose="020B0604020202020204" pitchFamily="34" charset="0"/>
              <a:buChar char="•"/>
            </a:pPr>
            <a:r>
              <a:rPr lang="fr-FR" sz="1800" dirty="0">
                <a:solidFill>
                  <a:schemeClr val="bg1"/>
                </a:solidFill>
                <a:latin typeface="Calibri"/>
              </a:rPr>
              <a:t>Des années d’activité qui ouvrent des droits à la pension en vertu d’un ou plusieurs régimes légaux belges de pension (indépendant, salarié et fonctionnaire) ou en vertu de régimes qui relèvent des Règlements européens ou d’une convention bilatérale conclue par la Belgique;</a:t>
            </a:r>
          </a:p>
          <a:p>
            <a:pPr marL="285750" lvl="0" indent="-285750" fontAlgn="auto">
              <a:spcBef>
                <a:spcPts val="0"/>
              </a:spcBef>
              <a:spcAft>
                <a:spcPts val="0"/>
              </a:spcAft>
              <a:buFont typeface="Arial" panose="020B0604020202020204" pitchFamily="34" charset="0"/>
              <a:buChar char="•"/>
            </a:pPr>
            <a:endParaRPr lang="nl-BE" sz="1800" dirty="0">
              <a:solidFill>
                <a:schemeClr val="bg1"/>
              </a:solidFill>
              <a:latin typeface="Calibri"/>
            </a:endParaRPr>
          </a:p>
          <a:p>
            <a:pPr marL="285750" lvl="0" indent="-285750" fontAlgn="auto">
              <a:spcBef>
                <a:spcPts val="0"/>
              </a:spcBef>
              <a:spcAft>
                <a:spcPts val="0"/>
              </a:spcAft>
              <a:buFont typeface="Arial" panose="020B0604020202020204" pitchFamily="34" charset="0"/>
              <a:buChar char="•"/>
            </a:pPr>
            <a:r>
              <a:rPr lang="nl-BE" sz="1800" dirty="0">
                <a:solidFill>
                  <a:schemeClr val="bg1"/>
                </a:solidFill>
                <a:latin typeface="Calibri"/>
              </a:rPr>
              <a:t>1 </a:t>
            </a:r>
            <a:r>
              <a:rPr lang="nl-BE" sz="1800" dirty="0" err="1">
                <a:solidFill>
                  <a:schemeClr val="bg1"/>
                </a:solidFill>
                <a:latin typeface="Calibri"/>
              </a:rPr>
              <a:t>année</a:t>
            </a:r>
            <a:r>
              <a:rPr lang="nl-BE" sz="1800" dirty="0">
                <a:solidFill>
                  <a:schemeClr val="bg1"/>
                </a:solidFill>
                <a:latin typeface="Calibri"/>
              </a:rPr>
              <a:t> </a:t>
            </a:r>
            <a:r>
              <a:rPr lang="nl-BE" sz="1800" dirty="0" err="1">
                <a:solidFill>
                  <a:schemeClr val="bg1"/>
                </a:solidFill>
                <a:latin typeface="Calibri"/>
              </a:rPr>
              <a:t>valable</a:t>
            </a:r>
            <a:r>
              <a:rPr lang="nl-BE" sz="1800" dirty="0">
                <a:solidFill>
                  <a:schemeClr val="bg1"/>
                </a:solidFill>
                <a:latin typeface="Calibri"/>
              </a:rPr>
              <a:t> pour </a:t>
            </a:r>
            <a:r>
              <a:rPr lang="nl-BE" sz="1800" dirty="0" err="1">
                <a:solidFill>
                  <a:schemeClr val="bg1"/>
                </a:solidFill>
                <a:latin typeface="Calibri"/>
              </a:rPr>
              <a:t>l’anticipation</a:t>
            </a:r>
            <a:r>
              <a:rPr lang="nl-BE" sz="1800" dirty="0">
                <a:solidFill>
                  <a:schemeClr val="bg1"/>
                </a:solidFill>
                <a:latin typeface="Calibri"/>
              </a:rPr>
              <a:t> = au </a:t>
            </a:r>
            <a:r>
              <a:rPr lang="nl-BE" sz="1800" dirty="0" err="1">
                <a:solidFill>
                  <a:schemeClr val="bg1"/>
                </a:solidFill>
                <a:latin typeface="Calibri"/>
              </a:rPr>
              <a:t>moins</a:t>
            </a:r>
            <a:r>
              <a:rPr lang="nl-BE" sz="1800" dirty="0">
                <a:solidFill>
                  <a:schemeClr val="bg1"/>
                </a:solidFill>
                <a:latin typeface="Calibri"/>
              </a:rPr>
              <a:t> 2 </a:t>
            </a:r>
            <a:r>
              <a:rPr lang="nl-BE" sz="1800" dirty="0" err="1">
                <a:solidFill>
                  <a:schemeClr val="bg1"/>
                </a:solidFill>
                <a:latin typeface="Calibri"/>
              </a:rPr>
              <a:t>trimestres</a:t>
            </a:r>
            <a:r>
              <a:rPr lang="nl-BE" sz="1800" dirty="0">
                <a:solidFill>
                  <a:schemeClr val="bg1"/>
                </a:solidFill>
                <a:latin typeface="Calibri"/>
              </a:rPr>
              <a:t> </a:t>
            </a:r>
            <a:r>
              <a:rPr lang="nl-BE" sz="1800" dirty="0" err="1">
                <a:solidFill>
                  <a:schemeClr val="bg1"/>
                </a:solidFill>
                <a:latin typeface="Calibri"/>
              </a:rPr>
              <a:t>valables</a:t>
            </a:r>
            <a:r>
              <a:rPr lang="nl-BE" sz="1800" dirty="0">
                <a:solidFill>
                  <a:schemeClr val="bg1"/>
                </a:solidFill>
                <a:latin typeface="Calibri"/>
              </a:rPr>
              <a:t> en régime </a:t>
            </a:r>
            <a:r>
              <a:rPr lang="nl-BE" sz="1800" dirty="0" err="1">
                <a:solidFill>
                  <a:schemeClr val="bg1"/>
                </a:solidFill>
                <a:latin typeface="Calibri"/>
              </a:rPr>
              <a:t>indépendant</a:t>
            </a:r>
            <a:r>
              <a:rPr lang="nl-BE" sz="1800" dirty="0">
                <a:solidFill>
                  <a:schemeClr val="bg1"/>
                </a:solidFill>
                <a:latin typeface="Calibri"/>
              </a:rPr>
              <a:t> </a:t>
            </a:r>
            <a:r>
              <a:rPr lang="nl-BE" sz="1800" dirty="0" err="1">
                <a:solidFill>
                  <a:schemeClr val="bg1"/>
                </a:solidFill>
                <a:latin typeface="Calibri"/>
              </a:rPr>
              <a:t>ou</a:t>
            </a:r>
            <a:r>
              <a:rPr lang="nl-BE" sz="1800" dirty="0">
                <a:solidFill>
                  <a:schemeClr val="bg1"/>
                </a:solidFill>
                <a:latin typeface="Calibri"/>
              </a:rPr>
              <a:t> 104 jours en régime </a:t>
            </a:r>
            <a:r>
              <a:rPr lang="nl-BE" sz="1800" dirty="0" err="1">
                <a:solidFill>
                  <a:schemeClr val="bg1"/>
                </a:solidFill>
                <a:latin typeface="Calibri"/>
              </a:rPr>
              <a:t>salarié</a:t>
            </a:r>
            <a:r>
              <a:rPr lang="nl-BE" sz="1800" dirty="0">
                <a:solidFill>
                  <a:schemeClr val="bg1"/>
                </a:solidFill>
                <a:latin typeface="Calibri"/>
              </a:rPr>
              <a:t> </a:t>
            </a:r>
            <a:r>
              <a:rPr lang="nl-BE" sz="1800" dirty="0" err="1">
                <a:solidFill>
                  <a:schemeClr val="bg1"/>
                </a:solidFill>
                <a:latin typeface="Calibri"/>
              </a:rPr>
              <a:t>ou</a:t>
            </a:r>
            <a:r>
              <a:rPr lang="nl-BE" sz="1800" dirty="0">
                <a:solidFill>
                  <a:schemeClr val="bg1"/>
                </a:solidFill>
                <a:latin typeface="Calibri"/>
              </a:rPr>
              <a:t> </a:t>
            </a:r>
            <a:r>
              <a:rPr lang="nl-BE" sz="1800" dirty="0" err="1">
                <a:solidFill>
                  <a:schemeClr val="bg1"/>
                </a:solidFill>
                <a:latin typeface="Calibri"/>
              </a:rPr>
              <a:t>fonction</a:t>
            </a:r>
            <a:r>
              <a:rPr lang="nl-BE" sz="1800" dirty="0">
                <a:solidFill>
                  <a:schemeClr val="bg1"/>
                </a:solidFill>
                <a:latin typeface="Calibri"/>
              </a:rPr>
              <a:t> </a:t>
            </a:r>
            <a:r>
              <a:rPr lang="nl-BE" sz="1800" dirty="0" err="1">
                <a:solidFill>
                  <a:schemeClr val="bg1"/>
                </a:solidFill>
                <a:latin typeface="Calibri"/>
              </a:rPr>
              <a:t>publique</a:t>
            </a:r>
            <a:endParaRPr lang="fr-FR" sz="1800" dirty="0">
              <a:solidFill>
                <a:schemeClr val="bg1"/>
              </a:solidFill>
              <a:latin typeface="Calibri"/>
            </a:endParaRPr>
          </a:p>
          <a:p>
            <a:pPr lvl="0" fontAlgn="auto">
              <a:spcBef>
                <a:spcPts val="0"/>
              </a:spcBef>
              <a:spcAft>
                <a:spcPts val="0"/>
              </a:spcAft>
            </a:pPr>
            <a:endParaRPr lang="nl-BE" sz="1800" dirty="0">
              <a:solidFill>
                <a:schemeClr val="bg1"/>
              </a:solidFill>
              <a:latin typeface="Calibri"/>
            </a:endParaRPr>
          </a:p>
          <a:p>
            <a:pPr marL="285750" lvl="0" indent="-285750" fontAlgn="auto">
              <a:spcBef>
                <a:spcPts val="0"/>
              </a:spcBef>
              <a:spcAft>
                <a:spcPts val="0"/>
              </a:spcAft>
              <a:buFont typeface="Arial" panose="020B0604020202020204" pitchFamily="34" charset="0"/>
              <a:buChar char="•"/>
            </a:pPr>
            <a:r>
              <a:rPr lang="fr-FR" sz="1800" dirty="0">
                <a:solidFill>
                  <a:schemeClr val="bg1"/>
                </a:solidFill>
                <a:latin typeface="Calibri"/>
              </a:rPr>
              <a:t>Des périodes d’interruption de carrière en vue d’éduquer un enfant âgé de moins de 6 ans; ces périodes ne sont toutefois retenues que pour une durée maximale de 36 mois.</a:t>
            </a:r>
          </a:p>
          <a:p>
            <a:pPr lvl="0" fontAlgn="auto">
              <a:spcBef>
                <a:spcPts val="0"/>
              </a:spcBef>
              <a:spcAft>
                <a:spcPts val="0"/>
              </a:spcAft>
            </a:pPr>
            <a:endParaRPr lang="fr-FR" sz="1800" dirty="0">
              <a:solidFill>
                <a:schemeClr val="bg1"/>
              </a:solidFill>
              <a:latin typeface="Calibri"/>
            </a:endParaRPr>
          </a:p>
        </p:txBody>
      </p:sp>
    </p:spTree>
    <p:extLst>
      <p:ext uri="{BB962C8B-B14F-4D97-AF65-F5344CB8AC3E}">
        <p14:creationId xmlns:p14="http://schemas.microsoft.com/office/powerpoint/2010/main" val="835484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01725" y="193675"/>
            <a:ext cx="7643813" cy="1008063"/>
          </a:xfrm>
        </p:spPr>
        <p:txBody>
          <a:bodyPr>
            <a:normAutofit fontScale="90000"/>
          </a:bodyPr>
          <a:lstStyle/>
          <a:p>
            <a:pPr eaLnBrk="1" hangingPunct="1">
              <a:spcBef>
                <a:spcPct val="0"/>
              </a:spcBef>
            </a:pPr>
            <a:r>
              <a:rPr lang="nl-BE" altLang="fr-FR" dirty="0"/>
              <a:t>La pension de retraite du </a:t>
            </a:r>
            <a:r>
              <a:rPr lang="nl-BE" altLang="fr-FR" dirty="0" err="1"/>
              <a:t>travailleur</a:t>
            </a:r>
            <a:r>
              <a:rPr lang="nl-BE" altLang="fr-FR" dirty="0"/>
              <a:t> </a:t>
            </a:r>
            <a:r>
              <a:rPr lang="nl-BE" altLang="fr-FR" dirty="0" err="1"/>
              <a:t>indépendant</a:t>
            </a:r>
            <a:br>
              <a:rPr lang="nl-BE" altLang="fr-FR" dirty="0"/>
            </a:br>
            <a:r>
              <a:rPr lang="fr-FR" altLang="fr-FR" dirty="0">
                <a:solidFill>
                  <a:schemeClr val="tx2"/>
                </a:solidFill>
              </a:rPr>
              <a:t>Avoir atteint l’âge de la pension</a:t>
            </a:r>
            <a:endParaRPr lang="nl-NL" altLang="fr-FR" dirty="0">
              <a:solidFill>
                <a:schemeClr val="tx2"/>
              </a:solidFill>
            </a:endParaRPr>
          </a:p>
        </p:txBody>
      </p:sp>
      <p:sp>
        <p:nvSpPr>
          <p:cNvPr id="3" name="Content Placeholder 2"/>
          <p:cNvSpPr>
            <a:spLocks noGrp="1"/>
          </p:cNvSpPr>
          <p:nvPr>
            <p:ph idx="1"/>
          </p:nvPr>
        </p:nvSpPr>
        <p:spPr>
          <a:xfrm>
            <a:off x="1101725" y="1591408"/>
            <a:ext cx="7643813" cy="4666517"/>
          </a:xfrm>
        </p:spPr>
        <p:txBody>
          <a:bodyPr rtlCol="0">
            <a:normAutofit/>
          </a:bodyPr>
          <a:lstStyle/>
          <a:p>
            <a:pPr eaLnBrk="1" fontAlgn="auto" hangingPunct="1">
              <a:buFont typeface="Arial" panose="020B0604020202020204" pitchFamily="34" charset="0"/>
              <a:buChar char="•"/>
              <a:defRPr/>
            </a:pPr>
            <a:endParaRPr lang="fr-FR" dirty="0"/>
          </a:p>
          <a:p>
            <a:pPr marL="0" indent="0" algn="just" eaLnBrk="1" fontAlgn="auto" hangingPunct="1">
              <a:buNone/>
              <a:defRPr/>
            </a:pPr>
            <a:endParaRPr lang="nl-NL" dirty="0"/>
          </a:p>
        </p:txBody>
      </p:sp>
      <p:sp>
        <p:nvSpPr>
          <p:cNvPr id="276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000000"/>
                </a:solidFill>
              </a:rPr>
              <a:t>06/09/2022</a:t>
            </a: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fr-FR" altLang="fr-FR">
                <a:solidFill>
                  <a:srgbClr val="638A1A"/>
                </a:solidFill>
              </a:rPr>
              <a:t>Rixensart 2022</a:t>
            </a:r>
            <a:endParaRPr lang="nl-BE" altLang="fr-FR">
              <a:solidFill>
                <a:srgbClr val="638A1A"/>
              </a:solidFill>
            </a:endParaRPr>
          </a:p>
        </p:txBody>
      </p:sp>
      <p:sp>
        <p:nvSpPr>
          <p:cNvPr id="276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7F5041C-222C-49E6-B961-F73B8989AB2C}" type="slidenum">
              <a:rPr lang="nl-BE" altLang="fr-FR" smtClean="0">
                <a:solidFill>
                  <a:srgbClr val="000000"/>
                </a:solidFill>
              </a:rPr>
              <a:pPr/>
              <a:t>9</a:t>
            </a:fld>
            <a:endParaRPr lang="nl-BE" altLang="fr-FR">
              <a:solidFill>
                <a:srgbClr val="000000"/>
              </a:solidFill>
            </a:endParaRPr>
          </a:p>
        </p:txBody>
      </p:sp>
      <p:sp>
        <p:nvSpPr>
          <p:cNvPr id="2" name="Rectangle 1"/>
          <p:cNvSpPr/>
          <p:nvPr/>
        </p:nvSpPr>
        <p:spPr>
          <a:xfrm>
            <a:off x="1116623" y="1591408"/>
            <a:ext cx="7570177" cy="4247317"/>
          </a:xfrm>
          <a:prstGeom prst="rect">
            <a:avLst/>
          </a:prstGeom>
        </p:spPr>
        <p:txBody>
          <a:bodyPr wrap="square">
            <a:spAutoFit/>
          </a:bodyPr>
          <a:lstStyle/>
          <a:p>
            <a:pPr lvl="0" fontAlgn="auto">
              <a:spcBef>
                <a:spcPts val="0"/>
              </a:spcBef>
              <a:spcAft>
                <a:spcPts val="0"/>
              </a:spcAft>
            </a:pPr>
            <a:r>
              <a:rPr lang="fr-FR" sz="1800" dirty="0">
                <a:solidFill>
                  <a:schemeClr val="bg1"/>
                </a:solidFill>
                <a:latin typeface="Calibri"/>
              </a:rPr>
              <a:t>Maintien de droit</a:t>
            </a:r>
          </a:p>
          <a:p>
            <a:pPr lvl="0" fontAlgn="auto">
              <a:spcBef>
                <a:spcPts val="0"/>
              </a:spcBef>
              <a:spcAft>
                <a:spcPts val="0"/>
              </a:spcAft>
            </a:pPr>
            <a:endParaRPr lang="fr-FR" sz="1800" dirty="0">
              <a:solidFill>
                <a:schemeClr val="bg1"/>
              </a:solidFill>
              <a:latin typeface="Calibri"/>
            </a:endParaRPr>
          </a:p>
          <a:p>
            <a:pPr lvl="0" fontAlgn="auto">
              <a:spcBef>
                <a:spcPts val="0"/>
              </a:spcBef>
              <a:spcAft>
                <a:spcPts val="0"/>
              </a:spcAft>
            </a:pPr>
            <a:r>
              <a:rPr lang="fr-FR" sz="1800" dirty="0">
                <a:solidFill>
                  <a:schemeClr val="bg1"/>
                </a:solidFill>
                <a:latin typeface="Calibri"/>
              </a:rPr>
              <a:t>Le travailleur indépendant qui remplit, à une date donnée, les conditions d’âge et de carrière minimale pour l’octroi de la pension anticipée peut obtenir une pension de retraite anticipée plus tard.</a:t>
            </a:r>
            <a:endParaRPr lang="nl-BE" sz="1800" dirty="0">
              <a:solidFill>
                <a:schemeClr val="bg1"/>
              </a:solidFill>
              <a:latin typeface="Calibri"/>
            </a:endParaRPr>
          </a:p>
          <a:p>
            <a:pPr lvl="0" fontAlgn="auto">
              <a:spcBef>
                <a:spcPts val="0"/>
              </a:spcBef>
              <a:spcAft>
                <a:spcPts val="0"/>
              </a:spcAft>
            </a:pPr>
            <a:endParaRPr lang="fr-FR" sz="1800" dirty="0">
              <a:solidFill>
                <a:schemeClr val="bg1"/>
              </a:solidFill>
              <a:latin typeface="Calibri"/>
            </a:endParaRPr>
          </a:p>
          <a:p>
            <a:pPr lvl="0" fontAlgn="auto">
              <a:spcBef>
                <a:spcPts val="0"/>
              </a:spcBef>
              <a:spcAft>
                <a:spcPts val="0"/>
              </a:spcAft>
            </a:pPr>
            <a:r>
              <a:rPr lang="fr-FR" sz="1800" dirty="0">
                <a:solidFill>
                  <a:schemeClr val="bg1"/>
                </a:solidFill>
                <a:latin typeface="Calibri"/>
              </a:rPr>
              <a:t>Mesures transitoires</a:t>
            </a:r>
          </a:p>
          <a:p>
            <a:pPr lvl="0" fontAlgn="auto">
              <a:spcBef>
                <a:spcPts val="0"/>
              </a:spcBef>
              <a:spcAft>
                <a:spcPts val="0"/>
              </a:spcAft>
            </a:pPr>
            <a:endParaRPr lang="nl-BE" sz="1800" dirty="0">
              <a:solidFill>
                <a:schemeClr val="bg1"/>
              </a:solidFill>
              <a:latin typeface="Calibri"/>
            </a:endParaRPr>
          </a:p>
          <a:p>
            <a:pPr lvl="0" fontAlgn="auto">
              <a:spcBef>
                <a:spcPts val="0"/>
              </a:spcBef>
              <a:spcAft>
                <a:spcPts val="0"/>
              </a:spcAft>
            </a:pPr>
            <a:r>
              <a:rPr lang="fr-FR" sz="1800" dirty="0">
                <a:solidFill>
                  <a:schemeClr val="bg1"/>
                </a:solidFill>
                <a:latin typeface="Calibri"/>
              </a:rPr>
              <a:t>Le TI né avant le 1er janvier 1958 peut obtenir une pension de retraite anticipée aux conditions d’âge et de carrière applicables au 31 décembre 2016, chacune de ces conditions étant toutefois augmentée d’un an, soit :</a:t>
            </a:r>
          </a:p>
          <a:p>
            <a:pPr marL="285750" lvl="0" indent="-285750" fontAlgn="auto">
              <a:spcBef>
                <a:spcPts val="0"/>
              </a:spcBef>
              <a:spcAft>
                <a:spcPts val="0"/>
              </a:spcAft>
              <a:buFont typeface="Arial" panose="020B0604020202020204" pitchFamily="34" charset="0"/>
              <a:buChar char="•"/>
            </a:pPr>
            <a:r>
              <a:rPr lang="fr-FR" sz="1800" dirty="0">
                <a:solidFill>
                  <a:schemeClr val="bg1"/>
                </a:solidFill>
                <a:latin typeface="Calibri"/>
              </a:rPr>
              <a:t>63 ans et 41 années d’activité</a:t>
            </a:r>
          </a:p>
          <a:p>
            <a:pPr marL="285750" lvl="0" indent="-285750" fontAlgn="auto">
              <a:spcBef>
                <a:spcPts val="0"/>
              </a:spcBef>
              <a:spcAft>
                <a:spcPts val="0"/>
              </a:spcAft>
              <a:buFont typeface="Arial" panose="020B0604020202020204" pitchFamily="34" charset="0"/>
              <a:buChar char="•"/>
            </a:pPr>
            <a:r>
              <a:rPr lang="fr-FR" sz="1800" dirty="0">
                <a:solidFill>
                  <a:schemeClr val="bg1"/>
                </a:solidFill>
                <a:latin typeface="Calibri"/>
              </a:rPr>
              <a:t>62 ans et 42 années d’activité</a:t>
            </a:r>
          </a:p>
          <a:p>
            <a:pPr lvl="0" fontAlgn="auto">
              <a:spcBef>
                <a:spcPts val="0"/>
              </a:spcBef>
              <a:spcAft>
                <a:spcPts val="0"/>
              </a:spcAft>
            </a:pPr>
            <a:endParaRPr lang="fr-FR" sz="1800" dirty="0">
              <a:solidFill>
                <a:schemeClr val="bg1"/>
              </a:solidFill>
              <a:latin typeface="Calibri"/>
            </a:endParaRPr>
          </a:p>
          <a:p>
            <a:pPr lvl="0" fontAlgn="auto">
              <a:spcBef>
                <a:spcPts val="0"/>
              </a:spcBef>
              <a:spcAft>
                <a:spcPts val="0"/>
              </a:spcAft>
            </a:pPr>
            <a:endParaRPr lang="fr-FR" sz="1800" dirty="0">
              <a:solidFill>
                <a:schemeClr val="bg1"/>
              </a:solidFill>
              <a:latin typeface="Calibri"/>
            </a:endParaRPr>
          </a:p>
        </p:txBody>
      </p:sp>
    </p:spTree>
    <p:extLst>
      <p:ext uri="{BB962C8B-B14F-4D97-AF65-F5344CB8AC3E}">
        <p14:creationId xmlns:p14="http://schemas.microsoft.com/office/powerpoint/2010/main" val="270249759"/>
      </p:ext>
    </p:extLst>
  </p:cSld>
  <p:clrMapOvr>
    <a:masterClrMapping/>
  </p:clrMapOvr>
</p:sld>
</file>

<file path=ppt/theme/theme1.xml><?xml version="1.0" encoding="utf-8"?>
<a:theme xmlns:a="http://schemas.openxmlformats.org/drawingml/2006/main" name="1_Kantoorthema">
  <a:themeElements>
    <a:clrScheme name="RSVZ-INASTI">
      <a:dk1>
        <a:srgbClr val="000000"/>
      </a:dk1>
      <a:lt1>
        <a:sysClr val="window" lastClr="FFFFFF"/>
      </a:lt1>
      <a:dk2>
        <a:srgbClr val="235386"/>
      </a:dk2>
      <a:lt2>
        <a:srgbClr val="EEECE1"/>
      </a:lt2>
      <a:accent1>
        <a:srgbClr val="638A1A"/>
      </a:accent1>
      <a:accent2>
        <a:srgbClr val="235386"/>
      </a:accent2>
      <a:accent3>
        <a:srgbClr val="BD9E2C"/>
      </a:accent3>
      <a:accent4>
        <a:srgbClr val="4F906C"/>
      </a:accent4>
      <a:accent5>
        <a:srgbClr val="CC5819"/>
      </a:accent5>
      <a:accent6>
        <a:srgbClr val="3B8EAD"/>
      </a:accent6>
      <a:hlink>
        <a:srgbClr val="82992E"/>
      </a:hlink>
      <a:folHlink>
        <a:srgbClr val="7F7F7F"/>
      </a:folHlink>
    </a:clrScheme>
    <a:fontScheme name="RSVZ-INASTI">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PWT Modèle_adapté SFP_FR</Template>
  <TotalTime>741</TotalTime>
  <Words>3268</Words>
  <Application>Microsoft Office PowerPoint</Application>
  <PresentationFormat>On-screen Show (4:3)</PresentationFormat>
  <Paragraphs>450</Paragraphs>
  <Slides>46</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1_Kantoorthema</vt:lpstr>
      <vt:lpstr>Institut National d’assurances sociales pour travailleurs indépendants</vt:lpstr>
      <vt:lpstr>INASTI</vt:lpstr>
      <vt:lpstr>Régime de pension des travailleurs indépendants Public cible </vt:lpstr>
      <vt:lpstr>LA PENSION DE RETRAITE DU REGIME INDEPENDANT</vt:lpstr>
      <vt:lpstr>La pension de retraite du travailleur indépendant Conditions</vt:lpstr>
      <vt:lpstr>La pension de retraite du travailleur indépendant Avoir atteint l’âge de la pension</vt:lpstr>
      <vt:lpstr>La pension de retraite du travailleur indépendant Avoir atteint l’âge de la pension</vt:lpstr>
      <vt:lpstr>La pension de retraite du travailleur indépendant Avoir atteint l’âge de la pension</vt:lpstr>
      <vt:lpstr>La pension de retraite du travailleur indépendant Avoir atteint l’âge de la pension</vt:lpstr>
      <vt:lpstr>La pension de retraite du travailleur indépendant Avoir atteint l’âge de la pension</vt:lpstr>
      <vt:lpstr>La pension de retraite du travailleur indépendant Avoir un dossier à l’instruction à l’INASTI </vt:lpstr>
      <vt:lpstr>La pension de retraite du travailleur indépendant Prouver une carrière</vt:lpstr>
      <vt:lpstr>Pension de retraite de travailleur indépendant Prouver une carrière</vt:lpstr>
      <vt:lpstr>Pension de retraite du travailleur indépendant Calcul</vt:lpstr>
      <vt:lpstr>Pension de retraite du travailleur indépendant Calcul</vt:lpstr>
      <vt:lpstr>Pension de retraite du travailleur indépendant Calcul</vt:lpstr>
      <vt:lpstr>Pension de retraite du travailleur indépendant Calcul</vt:lpstr>
      <vt:lpstr>Pension de retraite de travailleur indépendant Calcul</vt:lpstr>
      <vt:lpstr>Pension de retraite de travailleur indépendant Calcul</vt:lpstr>
      <vt:lpstr>La pension de retraite du travailleur indépendant Calcul</vt:lpstr>
      <vt:lpstr>La pension de retraite du travailleur indépendant Calcul</vt:lpstr>
      <vt:lpstr>La pension de retraite du travailleur indépendant Calcul </vt:lpstr>
      <vt:lpstr>La pension de retraite du travailleur indépendant Calcul </vt:lpstr>
      <vt:lpstr>La pension de retraite de travailleur indépendant Calcul </vt:lpstr>
      <vt:lpstr>La pension de conjoint divorcé du régime indépendant</vt:lpstr>
      <vt:lpstr> Pension de conjoint divorcé du travailleur indépendant  Conditions</vt:lpstr>
      <vt:lpstr> Pension de conjoint divorcé du travailleur indépendant </vt:lpstr>
      <vt:lpstr>Pension de conjoint divorcé du travailleur indépendant </vt:lpstr>
      <vt:lpstr>LA PENSION DE SURVIE DU REGIME INDEPENDANT</vt:lpstr>
      <vt:lpstr>La pension de survie du travailleur indépendant Conditions et carrière</vt:lpstr>
      <vt:lpstr>La pension de survie du travailleur indépendant Calcul</vt:lpstr>
      <vt:lpstr>La pension de survie du travailleur indépendant Règles de cumul</vt:lpstr>
      <vt:lpstr>L’ALLOCATION DE TRANSITION DU REGIME INDEPENDANT</vt:lpstr>
      <vt:lpstr>L’allocation de transition en régime indépendant </vt:lpstr>
      <vt:lpstr>L’allocation de transition en régime indépendant </vt:lpstr>
      <vt:lpstr>PAIEMENT</vt:lpstr>
      <vt:lpstr>Paiement des pensions de travailleur indépendant Conditions</vt:lpstr>
      <vt:lpstr>Paiement des pensions du régime indépendant Modalités de paiement</vt:lpstr>
      <vt:lpstr>REFORME DES PENSIONS</vt:lpstr>
      <vt:lpstr>Réforme des pensions </vt:lpstr>
      <vt:lpstr>Réforme des pensions </vt:lpstr>
      <vt:lpstr>ROLE DE L’INASTI</vt:lpstr>
      <vt:lpstr>Rôle de l’INASTI en matière de pension</vt:lpstr>
      <vt:lpstr>Rôle de l’INASTI en matière de pension</vt:lpstr>
      <vt:lpstr>Rôle de l’INASTI en matière de pension</vt:lpstr>
      <vt:lpstr>Données de contact</vt:lpstr>
    </vt:vector>
  </TitlesOfParts>
  <Company>RVP-ONP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Deuzon Sabine</dc:creator>
  <cp:lastModifiedBy>Mélanie Cantineau (RSVZ-INASTI)</cp:lastModifiedBy>
  <cp:revision>229</cp:revision>
  <dcterms:created xsi:type="dcterms:W3CDTF">2016-04-07T14:37:43Z</dcterms:created>
  <dcterms:modified xsi:type="dcterms:W3CDTF">2022-10-25T13:23:52Z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